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1166" r:id="rId2"/>
    <p:sldId id="1289" r:id="rId3"/>
    <p:sldId id="1186" r:id="rId4"/>
    <p:sldId id="1211" r:id="rId5"/>
    <p:sldId id="1277" r:id="rId6"/>
    <p:sldId id="1273" r:id="rId7"/>
    <p:sldId id="1270" r:id="rId8"/>
    <p:sldId id="1274" r:id="rId9"/>
    <p:sldId id="1293" r:id="rId10"/>
    <p:sldId id="1165" r:id="rId11"/>
    <p:sldId id="1278" r:id="rId12"/>
    <p:sldId id="1279" r:id="rId13"/>
    <p:sldId id="1290" r:id="rId14"/>
    <p:sldId id="1147" r:id="rId15"/>
    <p:sldId id="118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ezhda largina" initials="nl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onika\YandexDisk\&#1041;&#1044;\&#1056;&#1072;&#1073;&#1086;&#1095;&#1080;&#1077;%20&#1076;&#1086;&#1082;&#1091;&#1084;&#1077;&#1085;&#1090;&#1099;\PR\&#1040;&#1085;&#1072;&#1083;&#1080;&#1090;&#1080;&#1082;&#1072;\&#1052;&#1057;&#1055;\&#1052;&#1057;&#1055;%20&#1062;&#1041;\&#1052;&#1057;&#1055;%20&#1075;&#1088;&#1072;&#1092;&#1080;&#1082;&#1080;_&#1085;&#1086;&#1074;&#1072;&#1103;%20&#1074;&#1077;&#1088;&#1089;&#1080;&#110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onika\YandexDisk\&#1041;&#1044;\&#1056;&#1072;&#1073;&#1086;&#1095;&#1080;&#1077;%20&#1076;&#1086;&#1082;&#1091;&#1084;&#1077;&#1085;&#1090;&#1099;\PR\&#1040;&#1085;&#1072;&#1083;&#1080;&#1090;&#1080;&#1082;&#1072;\&#1052;&#1057;&#1055;\&#1052;&#1057;&#1055;%20&#1062;&#1041;\&#1052;&#1057;&#1055;%20&#1075;&#1088;&#1072;&#1092;&#1080;&#1082;&#1080;_&#1085;&#1086;&#1074;&#1072;&#1103;%20&#1074;&#1077;&#1088;&#1089;&#1080;&#110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onika\YandexDisk\&#1041;&#1044;\&#1056;&#1072;&#1073;&#1086;&#1095;&#1080;&#1077;%20&#1076;&#1086;&#1082;&#1091;&#1084;&#1077;&#1085;&#1090;&#1099;\PR\&#1040;&#1085;&#1072;&#1083;&#1080;&#1090;&#1080;&#1082;&#1072;\&#1052;&#1057;&#1055;\&#1052;&#1057;&#1055;%20&#1062;&#1041;\&#1052;&#1057;&#1055;%20&#1075;&#1088;&#1072;&#1092;&#1080;&#1082;&#1080;_&#1085;&#1086;&#1074;&#1072;&#1103;%20&#1074;&#1077;&#1088;&#1089;&#1080;&#110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onika\YandexDisk\&#1041;&#1044;\&#1056;&#1072;&#1073;&#1086;&#1095;&#1080;&#1077;%20&#1076;&#1086;&#1082;&#1091;&#1084;&#1077;&#1085;&#1090;&#1099;\PR\&#1040;&#1085;&#1072;&#1083;&#1080;&#1090;&#1080;&#1082;&#1072;\&#1052;&#1057;&#1055;\&#1052;&#1057;&#1055;%20&#1062;&#1041;\&#1052;&#1057;&#1055;%20&#1075;&#1088;&#1072;&#1092;&#1080;&#1082;&#1080;_&#1085;&#1086;&#1074;&#1072;&#1103;%20&#1074;&#1077;&#1088;&#1089;&#1080;&#1103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onika\YandexDisk\&#1041;&#1044;\&#1056;&#1072;&#1073;&#1086;&#1095;&#1080;&#1077;%20&#1076;&#1086;&#1082;&#1091;&#1084;&#1077;&#1085;&#1090;&#1099;\PR\&#1040;&#1085;&#1072;&#1083;&#1080;&#1090;&#1080;&#1082;&#1072;\&#1052;&#1057;&#1055;\&#1052;&#1057;&#1055;%20&#1062;&#1041;\&#1052;&#1057;&#1055;%20&#1075;&#1088;&#1072;&#1092;&#1080;&#1082;&#1080;_&#1085;&#1086;&#1074;&#1072;&#1103;%20&#1074;&#1077;&#1088;&#1089;&#1080;&#1103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'Таблица 302-19'!$Y$173</c:f>
              <c:strCache>
                <c:ptCount val="1"/>
                <c:pt idx="0">
                  <c:v>Портфель, трлн рублей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302-19'!$W$177:$W$186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 formatCode="0">
                  <c:v>2020</c:v>
                </c:pt>
                <c:pt idx="9" formatCode="m/d/yyyy">
                  <c:v>44378</c:v>
                </c:pt>
              </c:numCache>
            </c:numRef>
          </c:cat>
          <c:val>
            <c:numRef>
              <c:f>'Таблица 302-19'!$Y$177:$Y$186</c:f>
              <c:numCache>
                <c:formatCode>General</c:formatCode>
                <c:ptCount val="10"/>
                <c:pt idx="0">
                  <c:v>4.5</c:v>
                </c:pt>
                <c:pt idx="1">
                  <c:v>5.2</c:v>
                </c:pt>
                <c:pt idx="2">
                  <c:v>5.0999999999999996</c:v>
                </c:pt>
                <c:pt idx="3">
                  <c:v>4.9000000000000004</c:v>
                </c:pt>
                <c:pt idx="4">
                  <c:v>4.5</c:v>
                </c:pt>
                <c:pt idx="5">
                  <c:v>4.2</c:v>
                </c:pt>
                <c:pt idx="6">
                  <c:v>4.2</c:v>
                </c:pt>
                <c:pt idx="7">
                  <c:v>4.7</c:v>
                </c:pt>
                <c:pt idx="8">
                  <c:v>5.8</c:v>
                </c:pt>
                <c:pt idx="9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BA-4D13-ACF0-6D30DDD785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-100"/>
        <c:axId val="619509640"/>
        <c:axId val="619509968"/>
      </c:barChart>
      <c:catAx>
        <c:axId val="619509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9509968"/>
        <c:crosses val="autoZero"/>
        <c:auto val="1"/>
        <c:lblAlgn val="ctr"/>
        <c:lblOffset val="100"/>
        <c:noMultiLvlLbl val="0"/>
      </c:catAx>
      <c:valAx>
        <c:axId val="619509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9509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'Таблица 302-19'!$X$237</c:f>
              <c:strCache>
                <c:ptCount val="1"/>
                <c:pt idx="0">
                  <c:v>Доля МСП в кредитном портфеле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302-19'!$V$243:$V$250</c:f>
              <c:numCache>
                <c:formatCode>m/d/yyyy</c:formatCode>
                <c:ptCount val="8"/>
                <c:pt idx="0">
                  <c:v>42005</c:v>
                </c:pt>
                <c:pt idx="1">
                  <c:v>42370</c:v>
                </c:pt>
                <c:pt idx="2">
                  <c:v>42736</c:v>
                </c:pt>
                <c:pt idx="3">
                  <c:v>43101</c:v>
                </c:pt>
                <c:pt idx="4">
                  <c:v>43466</c:v>
                </c:pt>
                <c:pt idx="5">
                  <c:v>43831</c:v>
                </c:pt>
                <c:pt idx="6">
                  <c:v>44197</c:v>
                </c:pt>
                <c:pt idx="7">
                  <c:v>44378</c:v>
                </c:pt>
              </c:numCache>
            </c:numRef>
          </c:cat>
          <c:val>
            <c:numRef>
              <c:f>'Таблица 302-19'!$X$243:$X$250</c:f>
              <c:numCache>
                <c:formatCode>0.0%</c:formatCode>
                <c:ptCount val="8"/>
                <c:pt idx="0">
                  <c:v>0.13093190132638194</c:v>
                </c:pt>
                <c:pt idx="1">
                  <c:v>0.12057005847924351</c:v>
                </c:pt>
                <c:pt idx="2">
                  <c:v>0.11465189477541736</c:v>
                </c:pt>
                <c:pt idx="3">
                  <c:v>0.10083210566578367</c:v>
                </c:pt>
                <c:pt idx="4">
                  <c:v>8.9514267143768672E-2</c:v>
                </c:pt>
                <c:pt idx="5">
                  <c:v>9.3581855404134953E-2</c:v>
                </c:pt>
                <c:pt idx="6">
                  <c:v>0.10165982445741796</c:v>
                </c:pt>
                <c:pt idx="7">
                  <c:v>0.10030257004873923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47-4AE4-AF4B-59FFA8339249}"/>
            </c:ext>
          </c:extLst>
        </c:ser>
        <c:ser>
          <c:idx val="1"/>
          <c:order val="1"/>
          <c:tx>
            <c:strRef>
              <c:f>'Таблица 302-19'!$Y$237</c:f>
              <c:strCache>
                <c:ptCount val="1"/>
                <c:pt idx="0">
                  <c:v>Доля ФЛ в кредитном портфеле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302-19'!$V$243:$V$250</c:f>
              <c:numCache>
                <c:formatCode>m/d/yyyy</c:formatCode>
                <c:ptCount val="8"/>
                <c:pt idx="0">
                  <c:v>42005</c:v>
                </c:pt>
                <c:pt idx="1">
                  <c:v>42370</c:v>
                </c:pt>
                <c:pt idx="2">
                  <c:v>42736</c:v>
                </c:pt>
                <c:pt idx="3">
                  <c:v>43101</c:v>
                </c:pt>
                <c:pt idx="4">
                  <c:v>43466</c:v>
                </c:pt>
                <c:pt idx="5">
                  <c:v>43831</c:v>
                </c:pt>
                <c:pt idx="6">
                  <c:v>44197</c:v>
                </c:pt>
                <c:pt idx="7">
                  <c:v>44378</c:v>
                </c:pt>
              </c:numCache>
            </c:numRef>
          </c:cat>
          <c:val>
            <c:numRef>
              <c:f>'Таблица 302-19'!$Y$243:$Y$250</c:f>
              <c:numCache>
                <c:formatCode>0.0%</c:formatCode>
                <c:ptCount val="8"/>
                <c:pt idx="0">
                  <c:v>0.28901600511421793</c:v>
                </c:pt>
                <c:pt idx="1">
                  <c:v>0.26244790978968946</c:v>
                </c:pt>
                <c:pt idx="2">
                  <c:v>0.27640681832012531</c:v>
                </c:pt>
                <c:pt idx="3">
                  <c:v>0.29344685715656432</c:v>
                </c:pt>
                <c:pt idx="4">
                  <c:v>0.31552516886979887</c:v>
                </c:pt>
                <c:pt idx="5">
                  <c:v>0.34698642864575102</c:v>
                </c:pt>
                <c:pt idx="6">
                  <c:v>0.34851527502521934</c:v>
                </c:pt>
                <c:pt idx="7">
                  <c:v>0.32615378755595148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47-4AE4-AF4B-59FFA8339249}"/>
            </c:ext>
          </c:extLst>
        </c:ser>
        <c:ser>
          <c:idx val="2"/>
          <c:order val="2"/>
          <c:tx>
            <c:strRef>
              <c:f>'Таблица 302-19'!$Z$237</c:f>
              <c:strCache>
                <c:ptCount val="1"/>
                <c:pt idx="0">
                  <c:v>Доля ЮЛ в кредитном портфеле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302-19'!$V$243:$V$250</c:f>
              <c:numCache>
                <c:formatCode>m/d/yyyy</c:formatCode>
                <c:ptCount val="8"/>
                <c:pt idx="0">
                  <c:v>42005</c:v>
                </c:pt>
                <c:pt idx="1">
                  <c:v>42370</c:v>
                </c:pt>
                <c:pt idx="2">
                  <c:v>42736</c:v>
                </c:pt>
                <c:pt idx="3">
                  <c:v>43101</c:v>
                </c:pt>
                <c:pt idx="4">
                  <c:v>43466</c:v>
                </c:pt>
                <c:pt idx="5">
                  <c:v>43831</c:v>
                </c:pt>
                <c:pt idx="6">
                  <c:v>44197</c:v>
                </c:pt>
                <c:pt idx="7">
                  <c:v>44378</c:v>
                </c:pt>
              </c:numCache>
            </c:numRef>
          </c:cat>
          <c:val>
            <c:numRef>
              <c:f>'Таблица 302-19'!$Z$243:$Z$250</c:f>
              <c:numCache>
                <c:formatCode>0.0%</c:formatCode>
                <c:ptCount val="8"/>
                <c:pt idx="0">
                  <c:v>0.58005209355940013</c:v>
                </c:pt>
                <c:pt idx="1">
                  <c:v>0.61698203173106703</c:v>
                </c:pt>
                <c:pt idx="2">
                  <c:v>0.60894128690445737</c:v>
                </c:pt>
                <c:pt idx="3">
                  <c:v>0.60572103717765202</c:v>
                </c:pt>
                <c:pt idx="4">
                  <c:v>0.59496056398643249</c:v>
                </c:pt>
                <c:pt idx="5">
                  <c:v>0.55943171595011398</c:v>
                </c:pt>
                <c:pt idx="6">
                  <c:v>0.54982490051736277</c:v>
                </c:pt>
                <c:pt idx="7">
                  <c:v>0.57354364239530931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47-4AE4-AF4B-59FFA83392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16931600"/>
        <c:axId val="416931928"/>
      </c:barChart>
      <c:catAx>
        <c:axId val="41693160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6931928"/>
        <c:crosses val="autoZero"/>
        <c:auto val="0"/>
        <c:lblAlgn val="ctr"/>
        <c:lblOffset val="100"/>
        <c:noMultiLvlLbl val="0"/>
      </c:catAx>
      <c:valAx>
        <c:axId val="416931928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693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'Таблица 302-19'!$AI$96</c:f>
              <c:strCache>
                <c:ptCount val="1"/>
                <c:pt idx="0">
                  <c:v>Уровень просроченной задолженности МСП, 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302-19'!$AH$101:$AH$110</c:f>
              <c:numCache>
                <c:formatCode>m/d/yyyy</c:formatCode>
                <c:ptCount val="10"/>
                <c:pt idx="0">
                  <c:v>42736</c:v>
                </c:pt>
                <c:pt idx="1">
                  <c:v>42917</c:v>
                </c:pt>
                <c:pt idx="2">
                  <c:v>43101</c:v>
                </c:pt>
                <c:pt idx="3">
                  <c:v>43282</c:v>
                </c:pt>
                <c:pt idx="4">
                  <c:v>43466</c:v>
                </c:pt>
                <c:pt idx="5">
                  <c:v>43647</c:v>
                </c:pt>
                <c:pt idx="6">
                  <c:v>43831</c:v>
                </c:pt>
                <c:pt idx="7">
                  <c:v>44013</c:v>
                </c:pt>
                <c:pt idx="8">
                  <c:v>44197</c:v>
                </c:pt>
                <c:pt idx="9">
                  <c:v>44378</c:v>
                </c:pt>
              </c:numCache>
            </c:numRef>
          </c:cat>
          <c:val>
            <c:numRef>
              <c:f>'Таблица 302-19'!$AI$101:$AI$110</c:f>
              <c:numCache>
                <c:formatCode>0%</c:formatCode>
                <c:ptCount val="10"/>
                <c:pt idx="0">
                  <c:v>0.14231776194482734</c:v>
                </c:pt>
                <c:pt idx="1">
                  <c:v>0.13195478536366176</c:v>
                </c:pt>
                <c:pt idx="2" formatCode="0.0%">
                  <c:v>0.14933657817844859</c:v>
                </c:pt>
                <c:pt idx="3" formatCode="0.0%">
                  <c:v>0.13806463689805376</c:v>
                </c:pt>
                <c:pt idx="4" formatCode="0.0%">
                  <c:v>0.12379170231474035</c:v>
                </c:pt>
                <c:pt idx="5" formatCode="0.0%">
                  <c:v>0.1300115836627164</c:v>
                </c:pt>
                <c:pt idx="6" formatCode="0.0%">
                  <c:v>0.11930082701941461</c:v>
                </c:pt>
                <c:pt idx="7" formatCode="0.0%">
                  <c:v>0.112</c:v>
                </c:pt>
                <c:pt idx="8" formatCode="0.0%">
                  <c:v>0.11</c:v>
                </c:pt>
                <c:pt idx="9" formatCode="0.0%">
                  <c:v>9.4383146794793191E-2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DA-46D1-A257-5DDF90FD9BE9}"/>
            </c:ext>
          </c:extLst>
        </c:ser>
        <c:ser>
          <c:idx val="1"/>
          <c:order val="1"/>
          <c:tx>
            <c:strRef>
              <c:f>'Таблица 302-19'!$AJ$96</c:f>
              <c:strCache>
                <c:ptCount val="1"/>
                <c:pt idx="0">
                  <c:v>Уровень просроченной задолженности МСП в ТОП-30 банках,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302-19'!$AH$101:$AH$110</c:f>
              <c:numCache>
                <c:formatCode>m/d/yyyy</c:formatCode>
                <c:ptCount val="10"/>
                <c:pt idx="0">
                  <c:v>42736</c:v>
                </c:pt>
                <c:pt idx="1">
                  <c:v>42917</c:v>
                </c:pt>
                <c:pt idx="2">
                  <c:v>43101</c:v>
                </c:pt>
                <c:pt idx="3">
                  <c:v>43282</c:v>
                </c:pt>
                <c:pt idx="4">
                  <c:v>43466</c:v>
                </c:pt>
                <c:pt idx="5">
                  <c:v>43647</c:v>
                </c:pt>
                <c:pt idx="6">
                  <c:v>43831</c:v>
                </c:pt>
                <c:pt idx="7">
                  <c:v>44013</c:v>
                </c:pt>
                <c:pt idx="8">
                  <c:v>44197</c:v>
                </c:pt>
                <c:pt idx="9">
                  <c:v>44378</c:v>
                </c:pt>
              </c:numCache>
            </c:numRef>
          </c:cat>
          <c:val>
            <c:numRef>
              <c:f>'Таблица 302-19'!$AJ$101:$AJ$110</c:f>
              <c:numCache>
                <c:formatCode>0.0%</c:formatCode>
                <c:ptCount val="10"/>
                <c:pt idx="0" formatCode="0%">
                  <c:v>0.13297860918447726</c:v>
                </c:pt>
                <c:pt idx="1">
                  <c:v>9.6115282108953412E-2</c:v>
                </c:pt>
                <c:pt idx="2">
                  <c:v>0.11564849891826359</c:v>
                </c:pt>
                <c:pt idx="3">
                  <c:v>9.8777397897329644E-2</c:v>
                </c:pt>
                <c:pt idx="4">
                  <c:v>8.4163897750341804E-2</c:v>
                </c:pt>
                <c:pt idx="5">
                  <c:v>8.6762342354856969E-2</c:v>
                </c:pt>
                <c:pt idx="6">
                  <c:v>8.3515077367623258E-2</c:v>
                </c:pt>
                <c:pt idx="7">
                  <c:v>7.9000000000000001E-2</c:v>
                </c:pt>
                <c:pt idx="8">
                  <c:v>6.7000000000000004E-2</c:v>
                </c:pt>
                <c:pt idx="9">
                  <c:v>5.9633914733314093E-2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DA-46D1-A257-5DDF90FD9BE9}"/>
            </c:ext>
          </c:extLst>
        </c:ser>
        <c:ser>
          <c:idx val="2"/>
          <c:order val="2"/>
          <c:tx>
            <c:strRef>
              <c:f>'Таблица 302-19'!$AK$96</c:f>
              <c:strCache>
                <c:ptCount val="1"/>
                <c:pt idx="0">
                  <c:v>Уровень просроченной задолженности МСП в банках вне ТОП-30, %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302-19'!$AH$101:$AH$110</c:f>
              <c:numCache>
                <c:formatCode>m/d/yyyy</c:formatCode>
                <c:ptCount val="10"/>
                <c:pt idx="0">
                  <c:v>42736</c:v>
                </c:pt>
                <c:pt idx="1">
                  <c:v>42917</c:v>
                </c:pt>
                <c:pt idx="2">
                  <c:v>43101</c:v>
                </c:pt>
                <c:pt idx="3">
                  <c:v>43282</c:v>
                </c:pt>
                <c:pt idx="4">
                  <c:v>43466</c:v>
                </c:pt>
                <c:pt idx="5">
                  <c:v>43647</c:v>
                </c:pt>
                <c:pt idx="6">
                  <c:v>43831</c:v>
                </c:pt>
                <c:pt idx="7">
                  <c:v>44013</c:v>
                </c:pt>
                <c:pt idx="8">
                  <c:v>44197</c:v>
                </c:pt>
                <c:pt idx="9">
                  <c:v>44378</c:v>
                </c:pt>
              </c:numCache>
            </c:numRef>
          </c:cat>
          <c:val>
            <c:numRef>
              <c:f>'Таблица 302-19'!$AK$101:$AK$110</c:f>
              <c:numCache>
                <c:formatCode>0.0%</c:formatCode>
                <c:ptCount val="10"/>
                <c:pt idx="0">
                  <c:v>0.15598071673474156</c:v>
                </c:pt>
                <c:pt idx="1">
                  <c:v>0.19875039135670522</c:v>
                </c:pt>
                <c:pt idx="2">
                  <c:v>0.21748128817122456</c:v>
                </c:pt>
                <c:pt idx="3">
                  <c:v>0.22965815972884276</c:v>
                </c:pt>
                <c:pt idx="4">
                  <c:v>0.22361898623098317</c:v>
                </c:pt>
                <c:pt idx="5">
                  <c:v>0.23883661118361305</c:v>
                </c:pt>
                <c:pt idx="6">
                  <c:v>0.23683679900320359</c:v>
                </c:pt>
                <c:pt idx="7">
                  <c:v>0.23200000000000001</c:v>
                </c:pt>
                <c:pt idx="8">
                  <c:v>0.26600000000000001</c:v>
                </c:pt>
                <c:pt idx="9">
                  <c:v>0.22915699575228482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FDA-46D1-A257-5DDF90FD9B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2419968"/>
        <c:axId val="112421504"/>
      </c:lineChart>
      <c:catAx>
        <c:axId val="1124199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421504"/>
        <c:crosses val="autoZero"/>
        <c:auto val="0"/>
        <c:lblAlgn val="ctr"/>
        <c:lblOffset val="100"/>
        <c:noMultiLvlLbl val="1"/>
      </c:catAx>
      <c:valAx>
        <c:axId val="11242150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41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'Таблица 302-19'!$AI$88</c:f>
              <c:strCache>
                <c:ptCount val="1"/>
                <c:pt idx="0">
                  <c:v>Объем кредитного портфеля ТОП-30 банков субъектам МСП по активам на дату, трлн рублей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302-19'!$AH$89:$AH$95</c:f>
              <c:numCache>
                <c:formatCode>m/d/yyyy</c:formatCode>
                <c:ptCount val="7"/>
                <c:pt idx="0">
                  <c:v>42370</c:v>
                </c:pt>
                <c:pt idx="1">
                  <c:v>42736</c:v>
                </c:pt>
                <c:pt idx="2">
                  <c:v>43101</c:v>
                </c:pt>
                <c:pt idx="3">
                  <c:v>43466</c:v>
                </c:pt>
                <c:pt idx="4">
                  <c:v>43831</c:v>
                </c:pt>
                <c:pt idx="5">
                  <c:v>44197</c:v>
                </c:pt>
                <c:pt idx="6">
                  <c:v>44378</c:v>
                </c:pt>
              </c:numCache>
            </c:numRef>
          </c:cat>
          <c:val>
            <c:numRef>
              <c:f>'Таблица 302-19'!$AI$89:$AI$95</c:f>
              <c:numCache>
                <c:formatCode>0.00</c:formatCode>
                <c:ptCount val="7"/>
                <c:pt idx="0">
                  <c:v>2.744583</c:v>
                </c:pt>
                <c:pt idx="1">
                  <c:v>2.6544569999999998</c:v>
                </c:pt>
                <c:pt idx="2">
                  <c:v>2.7904209999999998</c:v>
                </c:pt>
                <c:pt idx="3">
                  <c:v>3.0171250000000001</c:v>
                </c:pt>
                <c:pt idx="4">
                  <c:v>3.6323979999999998</c:v>
                </c:pt>
                <c:pt idx="5">
                  <c:v>4.5390730000000001</c:v>
                </c:pt>
                <c:pt idx="6">
                  <c:v>5.4391699999999998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FF-4152-B785-1A4DB4DB8CF9}"/>
            </c:ext>
          </c:extLst>
        </c:ser>
        <c:ser>
          <c:idx val="1"/>
          <c:order val="1"/>
          <c:tx>
            <c:strRef>
              <c:f>'Таблица 302-19'!$AJ$88</c:f>
              <c:strCache>
                <c:ptCount val="1"/>
                <c:pt idx="0">
                  <c:v>Объем кредитного портфеля прочих банков субъектам МСП по активам на дату, трлн рублей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302-19'!$AH$89:$AH$95</c:f>
              <c:numCache>
                <c:formatCode>m/d/yyyy</c:formatCode>
                <c:ptCount val="7"/>
                <c:pt idx="0">
                  <c:v>42370</c:v>
                </c:pt>
                <c:pt idx="1">
                  <c:v>42736</c:v>
                </c:pt>
                <c:pt idx="2">
                  <c:v>43101</c:v>
                </c:pt>
                <c:pt idx="3">
                  <c:v>43466</c:v>
                </c:pt>
                <c:pt idx="4">
                  <c:v>43831</c:v>
                </c:pt>
                <c:pt idx="5">
                  <c:v>44197</c:v>
                </c:pt>
                <c:pt idx="6">
                  <c:v>44378</c:v>
                </c:pt>
              </c:numCache>
            </c:numRef>
          </c:cat>
          <c:val>
            <c:numRef>
              <c:f>'Таблица 302-19'!$AJ$89:$AJ$95</c:f>
              <c:numCache>
                <c:formatCode>0.00</c:formatCode>
                <c:ptCount val="7"/>
                <c:pt idx="0">
                  <c:v>2.1407530000000001</c:v>
                </c:pt>
                <c:pt idx="1">
                  <c:v>1.8144229999999999</c:v>
                </c:pt>
                <c:pt idx="2">
                  <c:v>1.379475</c:v>
                </c:pt>
                <c:pt idx="3">
                  <c:v>1.197689</c:v>
                </c:pt>
                <c:pt idx="4">
                  <c:v>1.1059429999999999</c:v>
                </c:pt>
                <c:pt idx="5">
                  <c:v>1.272362</c:v>
                </c:pt>
                <c:pt idx="6">
                  <c:v>1.402401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FF-4152-B785-1A4DB4DB8C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2084480"/>
        <c:axId val="112086016"/>
      </c:barChart>
      <c:catAx>
        <c:axId val="1120844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086016"/>
        <c:crosses val="autoZero"/>
        <c:auto val="0"/>
        <c:lblAlgn val="ctr"/>
        <c:lblOffset val="100"/>
        <c:noMultiLvlLbl val="1"/>
      </c:catAx>
      <c:valAx>
        <c:axId val="112086016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08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80241787857929"/>
          <c:y val="0.21987784991075388"/>
          <c:w val="0.32393744461183277"/>
          <c:h val="0.47800940235570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'Объем кредитов МСП 18'!$AA$85</c:f>
              <c:strCache>
                <c:ptCount val="1"/>
                <c:pt idx="0">
                  <c:v>Доля ТОП-30 банков по активам в выданных субъектам МСП кредитах, %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'Объем кредитов МСП 18'!$Z$93:$Z$111</c:f>
              <c:numCache>
                <c:formatCode>m/d/yyyy</c:formatCode>
                <c:ptCount val="19"/>
                <c:pt idx="0">
                  <c:v>42736</c:v>
                </c:pt>
                <c:pt idx="1">
                  <c:v>42826</c:v>
                </c:pt>
                <c:pt idx="2">
                  <c:v>42917</c:v>
                </c:pt>
                <c:pt idx="3">
                  <c:v>43009</c:v>
                </c:pt>
                <c:pt idx="4">
                  <c:v>43101</c:v>
                </c:pt>
                <c:pt idx="5">
                  <c:v>43191</c:v>
                </c:pt>
                <c:pt idx="6">
                  <c:v>43282</c:v>
                </c:pt>
                <c:pt idx="7">
                  <c:v>43374</c:v>
                </c:pt>
                <c:pt idx="8">
                  <c:v>43466</c:v>
                </c:pt>
                <c:pt idx="9">
                  <c:v>43556</c:v>
                </c:pt>
                <c:pt idx="10">
                  <c:v>43647</c:v>
                </c:pt>
                <c:pt idx="11">
                  <c:v>43739</c:v>
                </c:pt>
                <c:pt idx="12">
                  <c:v>43831</c:v>
                </c:pt>
                <c:pt idx="13">
                  <c:v>43922</c:v>
                </c:pt>
                <c:pt idx="14">
                  <c:v>44013</c:v>
                </c:pt>
                <c:pt idx="15">
                  <c:v>44105</c:v>
                </c:pt>
                <c:pt idx="16">
                  <c:v>44197</c:v>
                </c:pt>
                <c:pt idx="17">
                  <c:v>44287</c:v>
                </c:pt>
                <c:pt idx="18">
                  <c:v>44378</c:v>
                </c:pt>
              </c:numCache>
            </c:numRef>
          </c:cat>
          <c:val>
            <c:numRef>
              <c:f>'Объем кредитов МСП 18'!$AA$93:$AA$111</c:f>
              <c:numCache>
                <c:formatCode>0.0%</c:formatCode>
                <c:ptCount val="19"/>
                <c:pt idx="0">
                  <c:v>0.56776992527286019</c:v>
                </c:pt>
                <c:pt idx="1">
                  <c:v>0.62853836279496955</c:v>
                </c:pt>
                <c:pt idx="2">
                  <c:v>0.64704513711369738</c:v>
                </c:pt>
                <c:pt idx="3">
                  <c:v>0.65037860552000448</c:v>
                </c:pt>
                <c:pt idx="4">
                  <c:v>0.65890564759548231</c:v>
                </c:pt>
                <c:pt idx="5">
                  <c:v>0.69994897444356741</c:v>
                </c:pt>
                <c:pt idx="6">
                  <c:v>0.70865164925857949</c:v>
                </c:pt>
                <c:pt idx="7">
                  <c:v>0.71578416728515637</c:v>
                </c:pt>
                <c:pt idx="8">
                  <c:v>0.73972257665365182</c:v>
                </c:pt>
                <c:pt idx="9">
                  <c:v>0.78182979118667051</c:v>
                </c:pt>
                <c:pt idx="10">
                  <c:v>0.79046582400422449</c:v>
                </c:pt>
                <c:pt idx="11">
                  <c:v>0.79489402865093572</c:v>
                </c:pt>
                <c:pt idx="12">
                  <c:v>0.79427746565993751</c:v>
                </c:pt>
                <c:pt idx="13">
                  <c:v>0.78844883251252307</c:v>
                </c:pt>
                <c:pt idx="14">
                  <c:v>0.78727617409084605</c:v>
                </c:pt>
                <c:pt idx="15">
                  <c:v>0.71462920628995863</c:v>
                </c:pt>
                <c:pt idx="16">
                  <c:v>0.68839084324924182</c:v>
                </c:pt>
                <c:pt idx="17">
                  <c:v>0.80822856469335536</c:v>
                </c:pt>
                <c:pt idx="18">
                  <c:v>0.82254990514718107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7-46A6-A48C-F79CF4388B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1990272"/>
        <c:axId val="111991808"/>
      </c:barChart>
      <c:catAx>
        <c:axId val="11199027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991808"/>
        <c:crosses val="autoZero"/>
        <c:auto val="0"/>
        <c:lblAlgn val="ctr"/>
        <c:lblOffset val="100"/>
        <c:noMultiLvlLbl val="0"/>
      </c:catAx>
      <c:valAx>
        <c:axId val="111991808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99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5500087182863829E-2"/>
          <c:y val="7.8240185488205757E-2"/>
          <c:w val="0.54288191710978961"/>
          <c:h val="4.71540132528665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D9FAB-787F-4484-BABF-F915D170240B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951F7-6923-4DFE-891E-D21B8654D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296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0D89-BD9D-4D6F-B708-84D8B7D1F383}" type="datetime1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3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86D5-7FF3-436D-A47F-9118C3C4C678}" type="datetime1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8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AE9E-DD89-490B-AFFE-D7AF01E4B785}" type="datetime1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24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2375-2E8F-4C54-A043-834B3A72B635}" type="datetime1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49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9B83-044E-432D-BD9F-636359A62B7B}" type="datetime1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51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9A56-7208-4A2C-9779-21E15E0BBE15}" type="datetime1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87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8486-7C16-4F8F-B788-E6EA431E2EB3}" type="datetime1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3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3346-E714-4AB7-8067-578F2A6E0600}" type="datetime1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13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D509-820B-412F-9746-F7BD50EC0126}" type="datetime1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96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3211-A37D-4936-BEE0-C66BF59D59E7}" type="datetime1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97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6BD6-FAD2-451F-8128-C1A385429949}" type="datetime1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32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FEAFB-04AD-47E9-82F9-C2DF5ECEE367}" type="datetime1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9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компьютер, стол, черный, снег&#10;&#10;Автоматически созданное описание">
            <a:extLst>
              <a:ext uri="{FF2B5EF4-FFF2-40B4-BE49-F238E27FC236}">
                <a16:creationId xmlns:a16="http://schemas.microsoft.com/office/drawing/2014/main" id="{F9F1386A-21BE-4259-A7BA-7614BE11E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506" y="-965901"/>
            <a:ext cx="13176655" cy="87844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5580" y="5064808"/>
            <a:ext cx="12192000" cy="1780861"/>
          </a:xfrm>
          <a:prstGeom prst="rect">
            <a:avLst/>
          </a:prstGeom>
          <a:solidFill>
            <a:srgbClr val="F9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sz="3200" b="1" dirty="0">
                <a:solidFill>
                  <a:schemeClr val="tx1"/>
                </a:solidFill>
                <a:latin typeface="Candara" panose="020E0502030303020204" pitchFamily="34" charset="0"/>
              </a:rPr>
              <a:t>Павел Самиев</a:t>
            </a:r>
          </a:p>
          <a:p>
            <a:pPr algn="r"/>
            <a:r>
              <a:rPr lang="ru-RU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Генеральный директор аналитического центра «БизнесДром»</a:t>
            </a:r>
          </a:p>
          <a:p>
            <a:pPr algn="r"/>
            <a:r>
              <a:rPr lang="ru-RU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Председатель Комитета «ОПОРЫ РОССИИ» по финансовым рынкам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204655"/>
            <a:ext cx="12192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764047" y="6367518"/>
            <a:ext cx="652744" cy="369332"/>
          </a:xfrm>
          <a:prstGeom prst="rect">
            <a:avLst/>
          </a:prstGeom>
          <a:solidFill>
            <a:srgbClr val="F9FCFE"/>
          </a:solidFill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ProximaNova"/>
              </a:rPr>
              <a:t>20</a:t>
            </a:r>
            <a:r>
              <a:rPr lang="en-US" dirty="0">
                <a:latin typeface="ProximaNova"/>
              </a:rPr>
              <a:t>2</a:t>
            </a:r>
            <a:r>
              <a:rPr lang="ru-RU" dirty="0">
                <a:latin typeface="ProximaNova"/>
              </a:rPr>
              <a:t>1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-16741" y="1537397"/>
            <a:ext cx="12203161" cy="1200329"/>
          </a:xfrm>
          <a:prstGeom prst="rect">
            <a:avLst/>
          </a:prstGeom>
          <a:solidFill>
            <a:srgbClr val="F9FCFE"/>
          </a:solidFill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ysClr val="windowText" lastClr="000000"/>
                </a:solidFill>
                <a:latin typeface="Candara" panose="020E0502030303020204" pitchFamily="34" charset="0"/>
              </a:rPr>
              <a:t>Банки и малый бизнес.</a:t>
            </a:r>
          </a:p>
          <a:p>
            <a:r>
              <a:rPr lang="ru-RU" sz="3600" b="1" dirty="0">
                <a:solidFill>
                  <a:sysClr val="windowText" lastClr="000000"/>
                </a:solidFill>
                <a:latin typeface="Candara" panose="020E0502030303020204" pitchFamily="34" charset="0"/>
              </a:rPr>
              <a:t>кредитование и программы поддержки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605260-C41A-4797-AEB4-BF9182B3A12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38" y="5334510"/>
            <a:ext cx="3124791" cy="718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457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190769"/>
            <a:ext cx="10293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Качество кредитов МСП в ТОП-30 банках значительно выше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751285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7860" y="6079351"/>
            <a:ext cx="34060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БизнесДром по данным Банка России 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3C3E6EBD-5666-42D8-907F-2F882FA316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3758342"/>
              </p:ext>
            </p:extLst>
          </p:nvPr>
        </p:nvGraphicFramePr>
        <p:xfrm>
          <a:off x="321519" y="1028285"/>
          <a:ext cx="11202402" cy="495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7F5B3E-33EB-47BA-8A21-BFF9252F360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607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1557337"/>
            <a:ext cx="10239375" cy="3743325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0847" y="6327182"/>
            <a:ext cx="17491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 Банк России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14CC40-0DE2-4356-8797-B2FF6BB169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896574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235812"/>
            <a:ext cx="11817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ndara" panose="020E0502030303020204" pitchFamily="34" charset="0"/>
              </a:rPr>
              <a:t>ДОЛЯ ПРОСРОЧЕННОЙ ЗАДОЛЖЕННОСТИ В ОБЩЕЙ СУММЕ ЗАДОЛЖЕННОСТИ, %</a:t>
            </a:r>
          </a:p>
        </p:txBody>
      </p:sp>
    </p:spTree>
    <p:extLst>
      <p:ext uri="{BB962C8B-B14F-4D97-AF65-F5344CB8AC3E}">
        <p14:creationId xmlns:p14="http://schemas.microsoft.com/office/powerpoint/2010/main" val="3485280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1503309"/>
            <a:ext cx="10315575" cy="4019550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0847" y="6327182"/>
            <a:ext cx="17491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 Банк России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14CC40-0DE2-4356-8797-B2FF6BB169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896574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248996"/>
            <a:ext cx="1097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ndara" panose="020E0502030303020204" pitchFamily="34" charset="0"/>
              </a:rPr>
              <a:t>КОЛИЧЕСТВО ЗАЕМЩИКОВ, ИМЕЮЩИХ ПРОСРОЧЕННУЮ ЗАДОЛЖЕННОСТЬ</a:t>
            </a:r>
          </a:p>
        </p:txBody>
      </p:sp>
    </p:spTree>
    <p:extLst>
      <p:ext uri="{BB962C8B-B14F-4D97-AF65-F5344CB8AC3E}">
        <p14:creationId xmlns:p14="http://schemas.microsoft.com/office/powerpoint/2010/main" val="2445339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0847" y="6327182"/>
            <a:ext cx="17491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 Банк России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14CC40-0DE2-4356-8797-B2FF6BB169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1199920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54503" y="204375"/>
            <a:ext cx="12052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ndara" panose="020E0502030303020204" pitchFamily="34" charset="0"/>
              </a:rPr>
              <a:t>ДОЛЯ ПРОСРОЧЕННОЙ ЗАДОЛЖЕННОСТИ В ОБЩЕЙ СУММЕ ЗАДОЛЖЕННОСТИ ПО КРЕДИТАМ ЗАЕМЩИКОВ – СУБЪЕКТОВ МСП, 01.08.2021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9385A5-4EA8-4151-9FB1-688D1D5CC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937" y="1477848"/>
            <a:ext cx="785812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03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190769"/>
            <a:ext cx="108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Кредитный портфель МСП растет у крупных банков быстрее, чем у средних и небольших (в том числе региональных)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252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1001538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7860" y="6217850"/>
            <a:ext cx="33707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БизнесДром по данным Банка России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F4B1E929-D39B-4D52-A636-D6B5DE1E96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868417"/>
              </p:ext>
            </p:extLst>
          </p:nvPr>
        </p:nvGraphicFramePr>
        <p:xfrm>
          <a:off x="429208" y="1160266"/>
          <a:ext cx="11059447" cy="4941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BFFEF3-5323-48F3-AED3-1880F57D09C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4335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288126"/>
            <a:ext cx="10882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Доля крупных банков в 2021 выше 82% - рекорд за всю историю наблюдений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252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1001538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7860" y="6217850"/>
            <a:ext cx="33707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БизнесДром по данным Банка России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84D733-E89F-4797-9092-CCFBBA9734A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F2AC98D-49AA-494C-811D-26B4370BE5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879454"/>
              </p:ext>
            </p:extLst>
          </p:nvPr>
        </p:nvGraphicFramePr>
        <p:xfrm>
          <a:off x="494521" y="1446245"/>
          <a:ext cx="10994133" cy="4544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532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984" y="1387656"/>
            <a:ext cx="6494554" cy="42640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896574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14CC40-0DE2-4356-8797-B2FF6BB169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042"/>
            <a:ext cx="117185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400" b="1" dirty="0">
                <a:latin typeface="Candara" panose="020E0502030303020204" pitchFamily="34" charset="0"/>
              </a:rPr>
              <a:t>Доля проблемных и безнадежных ссуд в розничном портфеле стабилизировалась,  в корпоративном – продолжила снижаться</a:t>
            </a:r>
            <a:endParaRPr lang="ru-RU" alt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4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190769"/>
            <a:ext cx="10293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В 2021 году портфель кредитов МСП продолжает расти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652434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7860" y="6079351"/>
            <a:ext cx="33707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БизнесДром по данным Банка России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528647B-FC3C-48A8-8086-BA5F402DBF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89F95235-7D79-419B-A961-277F6872CC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768339"/>
              </p:ext>
            </p:extLst>
          </p:nvPr>
        </p:nvGraphicFramePr>
        <p:xfrm>
          <a:off x="790415" y="1477992"/>
          <a:ext cx="10293930" cy="436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706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149384"/>
            <a:ext cx="906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Доля</a:t>
            </a:r>
            <a:r>
              <a:rPr lang="en-US" sz="2400" b="1" dirty="0">
                <a:latin typeface="Candara" panose="020E0502030303020204" pitchFamily="34" charset="0"/>
              </a:rPr>
              <a:t> </a:t>
            </a:r>
            <a:r>
              <a:rPr lang="ru-RU" sz="2400" b="1" dirty="0">
                <a:latin typeface="Candara" panose="020E0502030303020204" pitchFamily="34" charset="0"/>
              </a:rPr>
              <a:t>кредитов МСП в кредитном портфеле банков </a:t>
            </a:r>
          </a:p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стабилизировалась на уровне 10%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980381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7860" y="6079351"/>
            <a:ext cx="33707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БизнесДром по данным Банка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14CC40-0DE2-4356-8797-B2FF6BB169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97460801-AB51-40AD-80FF-B74FD84522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52800"/>
              </p:ext>
            </p:extLst>
          </p:nvPr>
        </p:nvGraphicFramePr>
        <p:xfrm>
          <a:off x="559838" y="999084"/>
          <a:ext cx="10928817" cy="5206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578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73" y="1784296"/>
            <a:ext cx="10496550" cy="3457575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0847" y="6327182"/>
            <a:ext cx="17491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 Банк России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14CC40-0DE2-4356-8797-B2FF6BB169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896574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37251"/>
            <a:ext cx="115243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ndara" panose="020E0502030303020204" pitchFamily="34" charset="0"/>
              </a:rPr>
              <a:t>ЗАДОЛЖЕННОСТЬ ПО КРЕДИТАМ, ПРЕДОСТАВЛЕННЫМ СУБЪЕКТАМ МСП, В РУБЛЯХ И ИНОСТРАННОЙ ВАЛЮТЕ, ПО РАЗДЕЛАМ ОКВЭД 2, 01.08.2021 (млн руб.)</a:t>
            </a:r>
          </a:p>
        </p:txBody>
      </p:sp>
    </p:spTree>
    <p:extLst>
      <p:ext uri="{BB962C8B-B14F-4D97-AF65-F5344CB8AC3E}">
        <p14:creationId xmlns:p14="http://schemas.microsoft.com/office/powerpoint/2010/main" val="199491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960" y="1649432"/>
            <a:ext cx="9934575" cy="389572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0847" y="6327182"/>
            <a:ext cx="17491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 Банк России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14CC40-0DE2-4356-8797-B2FF6BB169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257294"/>
            <a:ext cx="6175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andara" panose="020E0502030303020204" pitchFamily="34" charset="0"/>
              </a:rPr>
              <a:t>СРЕДНИЙ РАЗМЕР КРЕДИТА МСП (млн руб.)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896574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991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190769"/>
            <a:ext cx="11032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Более половины МСБ считают, что получить кредит в банке</a:t>
            </a:r>
          </a:p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достаточно сложно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1062037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174" y="5965972"/>
            <a:ext cx="43649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ПСБ Аналитика &amp; Стратегия, </a:t>
            </a:r>
            <a:r>
              <a:rPr lang="ru-RU" alt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Magram</a:t>
            </a: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alt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Market</a:t>
            </a: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alt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Research</a:t>
            </a:r>
            <a:endParaRPr lang="ru-RU" alt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14CC40-0DE2-4356-8797-B2FF6BB169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86BA6D-4CB9-4736-AAA6-7CA163E61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07" y="1175417"/>
            <a:ext cx="10083282" cy="468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02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03" y="1674883"/>
            <a:ext cx="9886950" cy="3524250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0847" y="6327182"/>
            <a:ext cx="17491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 Банк России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14CC40-0DE2-4356-8797-B2FF6BB169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896574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5794" y="50993"/>
            <a:ext cx="114866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ndara" panose="020E0502030303020204" pitchFamily="34" charset="0"/>
              </a:rPr>
              <a:t>ОБЪЕМ КРЕДИТОВ, ПРЕДОСТАВЛЕННЫХ СУБЪЕКТАМ МСП, В РУБЛЯХ И ИНОСТРАННОЙ ВАЛЮТЕ, ПО РАЗДЕЛАМ ОКВЭД, ИЮЛЬ 2021 ГОДА (млн руб.)</a:t>
            </a:r>
          </a:p>
        </p:txBody>
      </p:sp>
    </p:spTree>
    <p:extLst>
      <p:ext uri="{BB962C8B-B14F-4D97-AF65-F5344CB8AC3E}">
        <p14:creationId xmlns:p14="http://schemas.microsoft.com/office/powerpoint/2010/main" val="3465475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9</a:t>
            </a:fld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832336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23934" y="20554"/>
            <a:ext cx="12313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ndara" panose="020E0502030303020204" pitchFamily="34" charset="0"/>
              </a:rPr>
              <a:t>Качество портфеля МСП: улучшение или видимость?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0847" y="6327182"/>
            <a:ext cx="17491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 Банк России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14CC40-0DE2-4356-8797-B2FF6BB169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A0DA6FD-1B48-432B-A097-3142DF881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967"/>
            <a:ext cx="10700044" cy="623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9274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10259</TotalTime>
  <Words>301</Words>
  <Application>Microsoft Office PowerPoint</Application>
  <PresentationFormat>Широкоэкранный</PresentationFormat>
  <Paragraphs>50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Candara</vt:lpstr>
      <vt:lpstr>ProximaNova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nadezhda largina</dc:creator>
  <cp:lastModifiedBy>Павел Самиев</cp:lastModifiedBy>
  <cp:revision>171</cp:revision>
  <dcterms:created xsi:type="dcterms:W3CDTF">2018-09-16T15:39:40Z</dcterms:created>
  <dcterms:modified xsi:type="dcterms:W3CDTF">2021-10-13T20:28:08Z</dcterms:modified>
</cp:coreProperties>
</file>