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9" r:id="rId2"/>
    <p:sldId id="334" r:id="rId3"/>
    <p:sldId id="311" r:id="rId4"/>
    <p:sldId id="335" r:id="rId5"/>
    <p:sldId id="304" r:id="rId6"/>
    <p:sldId id="276" r:id="rId7"/>
    <p:sldId id="313" r:id="rId8"/>
    <p:sldId id="302" r:id="rId9"/>
    <p:sldId id="336" r:id="rId10"/>
    <p:sldId id="337" r:id="rId11"/>
    <p:sldId id="338" r:id="rId12"/>
    <p:sldId id="28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7" pos="7265" userDrawn="1">
          <p15:clr>
            <a:srgbClr val="A4A3A4"/>
          </p15:clr>
        </p15:guide>
        <p15:guide id="13" pos="279" userDrawn="1">
          <p15:clr>
            <a:srgbClr val="A4A3A4"/>
          </p15:clr>
        </p15:guide>
        <p15:guide id="14" orient="horz" pos="2160">
          <p15:clr>
            <a:srgbClr val="A4A3A4"/>
          </p15:clr>
        </p15:guide>
        <p15:guide id="15" pos="2026" userDrawn="1">
          <p15:clr>
            <a:srgbClr val="A4A3A4"/>
          </p15:clr>
        </p15:guide>
        <p15:guide id="16" orient="horz" pos="358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2335"/>
    <a:srgbClr val="B2AEAF"/>
    <a:srgbClr val="51ADBA"/>
    <a:srgbClr val="768A89"/>
    <a:srgbClr val="594846"/>
    <a:srgbClr val="D54841"/>
    <a:srgbClr val="E49F53"/>
    <a:srgbClr val="4F3754"/>
    <a:srgbClr val="B9254B"/>
    <a:srgbClr val="F58E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6"/>
  </p:normalViewPr>
  <p:slideViewPr>
    <p:cSldViewPr snapToGrid="0" showGuides="1">
      <p:cViewPr varScale="1">
        <p:scale>
          <a:sx n="106" d="100"/>
          <a:sy n="106" d="100"/>
        </p:scale>
        <p:origin x="672" y="114"/>
      </p:cViewPr>
      <p:guideLst>
        <p:guide pos="7265"/>
        <p:guide pos="279"/>
        <p:guide orient="horz" pos="2160"/>
        <p:guide pos="2026"/>
        <p:guide orient="horz" pos="35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ECC77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A7D-4C7F-BC38-8E8855916703}"/>
              </c:ext>
            </c:extLst>
          </c:dPt>
          <c:dPt>
            <c:idx val="1"/>
            <c:bubble3D val="0"/>
            <c:spPr>
              <a:solidFill>
                <a:srgbClr val="F4BC8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A7D-4C7F-BC38-8E8855916703}"/>
              </c:ext>
            </c:extLst>
          </c:dPt>
          <c:dPt>
            <c:idx val="2"/>
            <c:bubble3D val="0"/>
            <c:spPr>
              <a:solidFill>
                <a:srgbClr val="F58E7B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A7D-4C7F-BC38-8E8855916703}"/>
              </c:ext>
            </c:extLst>
          </c:dPt>
          <c:dPt>
            <c:idx val="3"/>
            <c:bubble3D val="0"/>
            <c:spPr>
              <a:solidFill>
                <a:srgbClr val="B9254B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A7D-4C7F-BC38-8E8855916703}"/>
              </c:ext>
            </c:extLst>
          </c:dPt>
          <c:dPt>
            <c:idx val="4"/>
            <c:bubble3D val="0"/>
            <c:spPr>
              <a:solidFill>
                <a:srgbClr val="4F375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A7D-4C7F-BC38-8E8855916703}"/>
              </c:ext>
            </c:extLst>
          </c:dPt>
          <c:dPt>
            <c:idx val="5"/>
            <c:bubble3D val="0"/>
            <c:spPr>
              <a:solidFill>
                <a:srgbClr val="38233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A7D-4C7F-BC38-8E885591670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solidFill>
                      <a:schemeClr val="bg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Экспорт!$D$17:$D$22</c:f>
              <c:strCache>
                <c:ptCount val="6"/>
                <c:pt idx="0">
                  <c:v>Машиностроительная продукция - 465 256,3 тыс. долл.</c:v>
                </c:pt>
                <c:pt idx="1">
                  <c:v>Продукция химической промышленности,каучук - 384 061,6 тыс. долл.</c:v>
                </c:pt>
                <c:pt idx="2">
                  <c:v>Минеральные продукты - 112 020,9 тыс. долл.</c:v>
                </c:pt>
                <c:pt idx="3">
                  <c:v>Древесина и целлюлозно-бумажные изделия - 57 679 тыс. долл.</c:v>
                </c:pt>
                <c:pt idx="4">
                  <c:v>Металлы и изделия из них - 47 613,5 тыс. долл.</c:v>
                </c:pt>
                <c:pt idx="5">
                  <c:v>Другие товары  - 67 932,3 тыс. долл.</c:v>
                </c:pt>
              </c:strCache>
            </c:strRef>
          </c:cat>
          <c:val>
            <c:numRef>
              <c:f>Экспорт!$E$17:$E$22</c:f>
              <c:numCache>
                <c:formatCode>General</c:formatCode>
                <c:ptCount val="6"/>
                <c:pt idx="0">
                  <c:v>41</c:v>
                </c:pt>
                <c:pt idx="1">
                  <c:v>33.9</c:v>
                </c:pt>
                <c:pt idx="2">
                  <c:v>9.9</c:v>
                </c:pt>
                <c:pt idx="3">
                  <c:v>5.0999999999999996</c:v>
                </c:pt>
                <c:pt idx="4">
                  <c:v>4.2</c:v>
                </c:pt>
                <c:pt idx="5" formatCode="0.0">
                  <c:v>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A7D-4C7F-BC38-8E88559167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</c:pieChart>
    </c:plotArea>
    <c:legend>
      <c:legendPos val="b"/>
      <c:layout>
        <c:manualLayout>
          <c:xMode val="edge"/>
          <c:yMode val="edge"/>
          <c:x val="0.16089790891904546"/>
          <c:y val="0.67261462774954173"/>
          <c:w val="0.69998668773584261"/>
          <c:h val="0.31147384202899153"/>
        </c:manualLayout>
      </c:layout>
      <c:overlay val="0"/>
      <c:txPr>
        <a:bodyPr/>
        <a:lstStyle/>
        <a:p>
          <a:pPr>
            <a:defRPr sz="1050">
              <a:latin typeface="Segoe UI Light" panose="020B0502040204020203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E49F5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A7D-4C7F-BC38-8E8855916703}"/>
              </c:ext>
            </c:extLst>
          </c:dPt>
          <c:dPt>
            <c:idx val="1"/>
            <c:bubble3D val="0"/>
            <c:spPr>
              <a:solidFill>
                <a:srgbClr val="D5484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A7D-4C7F-BC38-8E8855916703}"/>
              </c:ext>
            </c:extLst>
          </c:dPt>
          <c:dPt>
            <c:idx val="2"/>
            <c:bubble3D val="0"/>
            <c:spPr>
              <a:solidFill>
                <a:srgbClr val="59484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A7D-4C7F-BC38-8E8855916703}"/>
              </c:ext>
            </c:extLst>
          </c:dPt>
          <c:dPt>
            <c:idx val="3"/>
            <c:bubble3D val="0"/>
            <c:spPr>
              <a:solidFill>
                <a:srgbClr val="768A8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A7D-4C7F-BC38-8E8855916703}"/>
              </c:ext>
            </c:extLst>
          </c:dPt>
          <c:dPt>
            <c:idx val="4"/>
            <c:bubble3D val="0"/>
            <c:spPr>
              <a:solidFill>
                <a:srgbClr val="51ADBA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A7D-4C7F-BC38-8E8855916703}"/>
              </c:ext>
            </c:extLst>
          </c:dPt>
          <c:dPt>
            <c:idx val="5"/>
            <c:bubble3D val="0"/>
            <c:spPr>
              <a:solidFill>
                <a:srgbClr val="B2AEA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A7D-4C7F-BC38-8E885591670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solidFill>
                      <a:schemeClr val="bg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Экспорт!$D$17:$D$22</c:f>
              <c:strCache>
                <c:ptCount val="6"/>
                <c:pt idx="0">
                  <c:v>Машиностроительная продукция - 427 729,5 тыс. долл.</c:v>
                </c:pt>
                <c:pt idx="1">
                  <c:v>Продукция химической промышленности,каучук - 220 421,9 тыс. долл.</c:v>
                </c:pt>
                <c:pt idx="2">
                  <c:v>Металлы и изделия из них - 93 693 тыс. долл.</c:v>
                </c:pt>
                <c:pt idx="3">
                  <c:v>Продовольственные товары и сырье - 38 951,4 тыс. долл.</c:v>
                </c:pt>
                <c:pt idx="4">
                  <c:v>Древесина и целлюлозно-бумажные изделия - 29 648,6 тыс. долл.</c:v>
                </c:pt>
                <c:pt idx="5">
                  <c:v>Другие товары  - 44 366,6 тыс. долл.</c:v>
                </c:pt>
              </c:strCache>
            </c:strRef>
          </c:cat>
          <c:val>
            <c:numRef>
              <c:f>Экспорт!$E$17:$E$22</c:f>
              <c:numCache>
                <c:formatCode>General</c:formatCode>
                <c:ptCount val="6"/>
                <c:pt idx="0">
                  <c:v>50</c:v>
                </c:pt>
                <c:pt idx="1">
                  <c:v>25.8</c:v>
                </c:pt>
                <c:pt idx="2">
                  <c:v>11</c:v>
                </c:pt>
                <c:pt idx="3">
                  <c:v>4.5999999999999996</c:v>
                </c:pt>
                <c:pt idx="4">
                  <c:v>3.5</c:v>
                </c:pt>
                <c:pt idx="5" formatCode="0.0">
                  <c:v>5.0999999999999996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A7D-4C7F-BC38-8E88559167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</c:pieChart>
    </c:plotArea>
    <c:legend>
      <c:legendPos val="b"/>
      <c:layout>
        <c:manualLayout>
          <c:xMode val="edge"/>
          <c:yMode val="edge"/>
          <c:x val="0.16089790891904546"/>
          <c:y val="0.67261462774954173"/>
          <c:w val="0.69998668773584261"/>
          <c:h val="0.31147384202899153"/>
        </c:manualLayout>
      </c:layout>
      <c:overlay val="0"/>
      <c:txPr>
        <a:bodyPr/>
        <a:lstStyle/>
        <a:p>
          <a:pPr>
            <a:defRPr sz="1050">
              <a:latin typeface="Segoe UI Light" panose="020B0502040204020203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854489055018143E-2"/>
          <c:y val="6.577931299463971E-2"/>
          <c:w val="0.72555522994071486"/>
          <c:h val="0.7237866847979628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Ярославская область</c:v>
                </c:pt>
              </c:strCache>
            </c:strRef>
          </c:tx>
          <c:spPr>
            <a:ln w="28575" cap="rnd">
              <a:solidFill>
                <a:srgbClr val="F9B23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9B233"/>
              </a:solidFill>
              <a:ln w="9525">
                <a:solidFill>
                  <a:srgbClr val="F9B233"/>
                </a:solidFill>
              </a:ln>
              <a:effectLst/>
            </c:spPr>
          </c:marker>
          <c:cat>
            <c:numRef>
              <c:f>Лист1!$A$2:$A$9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113</c:v>
                </c:pt>
                <c:pt idx="1">
                  <c:v>111.5</c:v>
                </c:pt>
                <c:pt idx="2">
                  <c:v>104.7</c:v>
                </c:pt>
                <c:pt idx="3">
                  <c:v>104.9</c:v>
                </c:pt>
                <c:pt idx="4">
                  <c:v>99.7</c:v>
                </c:pt>
                <c:pt idx="5">
                  <c:v>111.2</c:v>
                </c:pt>
                <c:pt idx="6">
                  <c:v>97.2</c:v>
                </c:pt>
                <c:pt idx="7">
                  <c:v>109.2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Российская Федерация</c:v>
                </c:pt>
              </c:strCache>
            </c:strRef>
          </c:tx>
          <c:spPr>
            <a:ln w="28575" cap="rnd">
              <a:solidFill>
                <a:srgbClr val="891A1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891A1C"/>
              </a:solidFill>
              <a:ln w="9525">
                <a:solidFill>
                  <a:srgbClr val="891A1C"/>
                </a:solidFill>
              </a:ln>
              <a:effectLst/>
            </c:spPr>
          </c:marker>
          <c:cat>
            <c:numRef>
              <c:f>Лист1!$A$2:$A$9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98.6</c:v>
                </c:pt>
                <c:pt idx="1">
                  <c:v>103.7</c:v>
                </c:pt>
                <c:pt idx="2">
                  <c:v>103.5</c:v>
                </c:pt>
                <c:pt idx="3">
                  <c:v>103.4</c:v>
                </c:pt>
                <c:pt idx="4">
                  <c:v>97.9</c:v>
                </c:pt>
                <c:pt idx="5">
                  <c:v>105.3</c:v>
                </c:pt>
                <c:pt idx="6">
                  <c:v>99.4</c:v>
                </c:pt>
                <c:pt idx="7">
                  <c:v>100.6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3600672"/>
        <c:axId val="193601232"/>
      </c:lineChart>
      <c:catAx>
        <c:axId val="193600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93601232"/>
        <c:crosses val="autoZero"/>
        <c:auto val="1"/>
        <c:lblAlgn val="ctr"/>
        <c:lblOffset val="100"/>
        <c:noMultiLvlLbl val="0"/>
      </c:catAx>
      <c:valAx>
        <c:axId val="1936012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3600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214337101604582"/>
          <c:y val="0.17035523654184451"/>
          <c:w val="0.1867624577536863"/>
          <c:h val="0.556160075305344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A84FA2-0F81-4C35-91D5-D59046BC490C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721F4-9E78-4003-BECE-7F0906F2E4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564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4651-4FD9-4BB8-B552-06EBB4CC7C6A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2295-3C39-4528-9E0B-BA1DE04EB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41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4651-4FD9-4BB8-B552-06EBB4CC7C6A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2295-3C39-4528-9E0B-BA1DE04EB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671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4651-4FD9-4BB8-B552-06EBB4CC7C6A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2295-3C39-4528-9E0B-BA1DE04EB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706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2664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4651-4FD9-4BB8-B552-06EBB4CC7C6A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2295-3C39-4528-9E0B-BA1DE04EB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533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4651-4FD9-4BB8-B552-06EBB4CC7C6A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2295-3C39-4528-9E0B-BA1DE04EB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618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4651-4FD9-4BB8-B552-06EBB4CC7C6A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2295-3C39-4528-9E0B-BA1DE04EB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382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4651-4FD9-4BB8-B552-06EBB4CC7C6A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2295-3C39-4528-9E0B-BA1DE04EB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782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4651-4FD9-4BB8-B552-06EBB4CC7C6A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2295-3C39-4528-9E0B-BA1DE04EB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669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4651-4FD9-4BB8-B552-06EBB4CC7C6A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2295-3C39-4528-9E0B-BA1DE04EB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786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4651-4FD9-4BB8-B552-06EBB4CC7C6A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2295-3C39-4528-9E0B-BA1DE04EB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926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4651-4FD9-4BB8-B552-06EBB4CC7C6A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2295-3C39-4528-9E0B-BA1DE04EB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847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98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44651-4FD9-4BB8-B552-06EBB4CC7C6A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E2295-3C39-4528-9E0B-BA1DE04EB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67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png"/><Relationship Id="rId5" Type="http://schemas.microsoft.com/office/2007/relationships/hdphoto" Target="../media/hdphoto6.wdp"/><Relationship Id="rId4" Type="http://schemas.openxmlformats.org/officeDocument/2006/relationships/image" Target="../media/image50.png"/><Relationship Id="rId9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der@yarregion.ru" TargetMode="External"/><Relationship Id="rId13" Type="http://schemas.openxmlformats.org/officeDocument/2006/relationships/image" Target="../media/image57.gif"/><Relationship Id="rId3" Type="http://schemas.openxmlformats.org/officeDocument/2006/relationships/image" Target="../media/image2.png"/><Relationship Id="rId7" Type="http://schemas.microsoft.com/office/2007/relationships/hdphoto" Target="../media/hdphoto9.wdp"/><Relationship Id="rId12" Type="http://schemas.openxmlformats.org/officeDocument/2006/relationships/hyperlink" Target="mailto:dapk@yarregion.ru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6.gif"/><Relationship Id="rId5" Type="http://schemas.openxmlformats.org/officeDocument/2006/relationships/hyperlink" Target="mailto:corporation@invest76.ru" TargetMode="External"/><Relationship Id="rId10" Type="http://schemas.openxmlformats.org/officeDocument/2006/relationships/image" Target="../media/image55.gif"/><Relationship Id="rId4" Type="http://schemas.openxmlformats.org/officeDocument/2006/relationships/image" Target="../media/image53.png"/><Relationship Id="rId9" Type="http://schemas.openxmlformats.org/officeDocument/2006/relationships/hyperlink" Target="mailto:at@yarregion.ru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gif"/><Relationship Id="rId7" Type="http://schemas.openxmlformats.org/officeDocument/2006/relationships/image" Target="../media/image40.pn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/>
          <a:srcRect t="12958" r="20" b="52646"/>
          <a:stretch>
            <a:fillRect/>
          </a:stretch>
        </p:blipFill>
        <p:spPr>
          <a:xfrm>
            <a:off x="2496" y="1498596"/>
            <a:ext cx="12192000" cy="2353734"/>
          </a:xfrm>
          <a:custGeom>
            <a:avLst/>
            <a:gdLst>
              <a:gd name="connsiteX0" fmla="*/ 0 w 12192000"/>
              <a:gd name="connsiteY0" fmla="*/ 0 h 2353734"/>
              <a:gd name="connsiteX1" fmla="*/ 12192000 w 12192000"/>
              <a:gd name="connsiteY1" fmla="*/ 0 h 2353734"/>
              <a:gd name="connsiteX2" fmla="*/ 12192000 w 12192000"/>
              <a:gd name="connsiteY2" fmla="*/ 2353734 h 2353734"/>
              <a:gd name="connsiteX3" fmla="*/ 0 w 12192000"/>
              <a:gd name="connsiteY3" fmla="*/ 2353734 h 235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353734">
                <a:moveTo>
                  <a:pt x="0" y="0"/>
                </a:moveTo>
                <a:lnTo>
                  <a:pt x="12192000" y="0"/>
                </a:lnTo>
                <a:lnTo>
                  <a:pt x="12192000" y="2353734"/>
                </a:lnTo>
                <a:lnTo>
                  <a:pt x="0" y="2353734"/>
                </a:lnTo>
                <a:close/>
              </a:path>
            </a:pathLst>
          </a:custGeom>
        </p:spPr>
      </p:pic>
      <p:pic>
        <p:nvPicPr>
          <p:cNvPr id="7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8240" y="156638"/>
            <a:ext cx="673027" cy="12024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03400" y="482600"/>
            <a:ext cx="28476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Segoe UI Light" panose="020B0502040204020203" pitchFamily="34" charset="0"/>
              </a:rPr>
              <a:t>ПРАВИТЕЛЬСТВО </a:t>
            </a:r>
          </a:p>
          <a:p>
            <a:r>
              <a:rPr lang="ru-RU" dirty="0">
                <a:latin typeface="Segoe UI Light" panose="020B0502040204020203" pitchFamily="34" charset="0"/>
              </a:rPr>
              <a:t>ЯРОСЛАВСКОЙ ОБЛАСТИ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5300" y="4686300"/>
            <a:ext cx="33746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Segoe UI Light" panose="020B0502040204020203" pitchFamily="34" charset="0"/>
              </a:rPr>
              <a:t>ЯРОСЛАВСКАЯ </a:t>
            </a:r>
          </a:p>
          <a:p>
            <a:r>
              <a:rPr lang="ru-RU" sz="3600" dirty="0">
                <a:latin typeface="Segoe UI Light" panose="020B0502040204020203" pitchFamily="34" charset="0"/>
              </a:rPr>
              <a:t>ОБЛАСТЬ</a:t>
            </a:r>
          </a:p>
        </p:txBody>
      </p:sp>
      <p:sp>
        <p:nvSpPr>
          <p:cNvPr id="26" name="Полилиния 25"/>
          <p:cNvSpPr/>
          <p:nvPr/>
        </p:nvSpPr>
        <p:spPr>
          <a:xfrm>
            <a:off x="8800289" y="0"/>
            <a:ext cx="3394207" cy="6858000"/>
          </a:xfrm>
          <a:custGeom>
            <a:avLst/>
            <a:gdLst>
              <a:gd name="connsiteX0" fmla="*/ 1582702 w 3394207"/>
              <a:gd name="connsiteY0" fmla="*/ 0 h 6858000"/>
              <a:gd name="connsiteX1" fmla="*/ 3394207 w 3394207"/>
              <a:gd name="connsiteY1" fmla="*/ 0 h 6858000"/>
              <a:gd name="connsiteX2" fmla="*/ 3394207 w 3394207"/>
              <a:gd name="connsiteY2" fmla="*/ 726988 h 6858000"/>
              <a:gd name="connsiteX3" fmla="*/ 2406471 w 3394207"/>
              <a:gd name="connsiteY3" fmla="*/ 726988 h 6858000"/>
              <a:gd name="connsiteX4" fmla="*/ 1448710 w 3394207"/>
              <a:gd name="connsiteY4" fmla="*/ 1042106 h 6858000"/>
              <a:gd name="connsiteX5" fmla="*/ 1126149 w 3394207"/>
              <a:gd name="connsiteY5" fmla="*/ 1908060 h 6858000"/>
              <a:gd name="connsiteX6" fmla="*/ 1294873 w 3394207"/>
              <a:gd name="connsiteY6" fmla="*/ 2577996 h 6858000"/>
              <a:gd name="connsiteX7" fmla="*/ 1751422 w 3394207"/>
              <a:gd name="connsiteY7" fmla="*/ 2999807 h 6858000"/>
              <a:gd name="connsiteX8" fmla="*/ 2595045 w 3394207"/>
              <a:gd name="connsiteY8" fmla="*/ 3133795 h 6858000"/>
              <a:gd name="connsiteX9" fmla="*/ 3394207 w 3394207"/>
              <a:gd name="connsiteY9" fmla="*/ 3133795 h 6858000"/>
              <a:gd name="connsiteX10" fmla="*/ 3394207 w 3394207"/>
              <a:gd name="connsiteY10" fmla="*/ 3967493 h 6858000"/>
              <a:gd name="connsiteX11" fmla="*/ 3380126 w 3394207"/>
              <a:gd name="connsiteY11" fmla="*/ 3967493 h 6858000"/>
              <a:gd name="connsiteX12" fmla="*/ 2762917 w 3394207"/>
              <a:gd name="connsiteY12" fmla="*/ 4074380 h 6858000"/>
              <a:gd name="connsiteX13" fmla="*/ 2306872 w 3394207"/>
              <a:gd name="connsiteY13" fmla="*/ 4489446 h 6858000"/>
              <a:gd name="connsiteX14" fmla="*/ 1609061 w 3394207"/>
              <a:gd name="connsiteY14" fmla="*/ 5685366 h 6858000"/>
              <a:gd name="connsiteX15" fmla="*/ 992360 w 3394207"/>
              <a:gd name="connsiteY15" fmla="*/ 6858000 h 6858000"/>
              <a:gd name="connsiteX16" fmla="*/ 0 w 3394207"/>
              <a:gd name="connsiteY16" fmla="*/ 6858000 h 6858000"/>
              <a:gd name="connsiteX17" fmla="*/ 863137 w 3394207"/>
              <a:gd name="connsiteY17" fmla="*/ 5218040 h 6858000"/>
              <a:gd name="connsiteX18" fmla="*/ 1483448 w 3394207"/>
              <a:gd name="connsiteY18" fmla="*/ 4290054 h 6858000"/>
              <a:gd name="connsiteX19" fmla="*/ 1989621 w 3394207"/>
              <a:gd name="connsiteY19" fmla="*/ 3885612 h 6858000"/>
              <a:gd name="connsiteX20" fmla="*/ 741556 w 3394207"/>
              <a:gd name="connsiteY20" fmla="*/ 3235913 h 6858000"/>
              <a:gd name="connsiteX21" fmla="*/ 312301 w 3394207"/>
              <a:gd name="connsiteY21" fmla="*/ 1901857 h 6858000"/>
              <a:gd name="connsiteX22" fmla="*/ 565387 w 3394207"/>
              <a:gd name="connsiteY22" fmla="*/ 803363 h 6858000"/>
              <a:gd name="connsiteX23" fmla="*/ 1212992 w 3394207"/>
              <a:gd name="connsiteY23" fmla="*/ 126411 h 6858000"/>
              <a:gd name="connsiteX24" fmla="*/ 1569942 w 3394207"/>
              <a:gd name="connsiteY24" fmla="*/ 24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394207" h="6858000">
                <a:moveTo>
                  <a:pt x="1582702" y="0"/>
                </a:moveTo>
                <a:lnTo>
                  <a:pt x="3394207" y="0"/>
                </a:lnTo>
                <a:lnTo>
                  <a:pt x="3394207" y="726988"/>
                </a:lnTo>
                <a:lnTo>
                  <a:pt x="2406471" y="726988"/>
                </a:lnTo>
                <a:cubicBezTo>
                  <a:pt x="1983005" y="726988"/>
                  <a:pt x="1663752" y="832027"/>
                  <a:pt x="1448710" y="1042106"/>
                </a:cubicBezTo>
                <a:cubicBezTo>
                  <a:pt x="1233669" y="1252185"/>
                  <a:pt x="1126149" y="1540836"/>
                  <a:pt x="1126149" y="1908060"/>
                </a:cubicBezTo>
                <a:cubicBezTo>
                  <a:pt x="1126149" y="2162801"/>
                  <a:pt x="1182390" y="2386113"/>
                  <a:pt x="1294873" y="2577996"/>
                </a:cubicBezTo>
                <a:cubicBezTo>
                  <a:pt x="1407356" y="2769879"/>
                  <a:pt x="1559539" y="2910483"/>
                  <a:pt x="1751422" y="2999807"/>
                </a:cubicBezTo>
                <a:cubicBezTo>
                  <a:pt x="1943305" y="3089132"/>
                  <a:pt x="2224513" y="3133795"/>
                  <a:pt x="2595045" y="3133795"/>
                </a:cubicBezTo>
                <a:lnTo>
                  <a:pt x="3394207" y="3133795"/>
                </a:lnTo>
                <a:lnTo>
                  <a:pt x="3394207" y="3967493"/>
                </a:lnTo>
                <a:lnTo>
                  <a:pt x="3380126" y="3967493"/>
                </a:lnTo>
                <a:cubicBezTo>
                  <a:pt x="3115719" y="3967493"/>
                  <a:pt x="2909982" y="4003122"/>
                  <a:pt x="2762917" y="4074380"/>
                </a:cubicBezTo>
                <a:cubicBezTo>
                  <a:pt x="2615851" y="4145638"/>
                  <a:pt x="2463836" y="4283994"/>
                  <a:pt x="2306872" y="4489446"/>
                </a:cubicBezTo>
                <a:cubicBezTo>
                  <a:pt x="2149907" y="4694898"/>
                  <a:pt x="1917304" y="5093538"/>
                  <a:pt x="1609061" y="5685366"/>
                </a:cubicBezTo>
                <a:lnTo>
                  <a:pt x="992360" y="6858000"/>
                </a:lnTo>
                <a:lnTo>
                  <a:pt x="0" y="6858000"/>
                </a:lnTo>
                <a:lnTo>
                  <a:pt x="863137" y="5218040"/>
                </a:lnTo>
                <a:cubicBezTo>
                  <a:pt x="1041786" y="4877282"/>
                  <a:pt x="1248557" y="4567954"/>
                  <a:pt x="1483448" y="4290054"/>
                </a:cubicBezTo>
                <a:cubicBezTo>
                  <a:pt x="1599239" y="4153586"/>
                  <a:pt x="1767964" y="4018771"/>
                  <a:pt x="1989621" y="3885612"/>
                </a:cubicBezTo>
                <a:cubicBezTo>
                  <a:pt x="1443748" y="3793030"/>
                  <a:pt x="1027726" y="3576464"/>
                  <a:pt x="741556" y="3235913"/>
                </a:cubicBezTo>
                <a:cubicBezTo>
                  <a:pt x="455386" y="2895363"/>
                  <a:pt x="312301" y="2450677"/>
                  <a:pt x="312301" y="1901857"/>
                </a:cubicBezTo>
                <a:cubicBezTo>
                  <a:pt x="312301" y="1485267"/>
                  <a:pt x="396663" y="1119102"/>
                  <a:pt x="565387" y="803363"/>
                </a:cubicBezTo>
                <a:cubicBezTo>
                  <a:pt x="734112" y="487625"/>
                  <a:pt x="949980" y="261974"/>
                  <a:pt x="1212992" y="126411"/>
                </a:cubicBezTo>
                <a:cubicBezTo>
                  <a:pt x="1311621" y="75575"/>
                  <a:pt x="1430605" y="34270"/>
                  <a:pt x="1569942" y="2497"/>
                </a:cubicBezTo>
                <a:close/>
              </a:path>
            </a:pathLst>
          </a:custGeom>
          <a:solidFill>
            <a:srgbClr val="FFCA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sz="80000" dirty="0">
              <a:solidFill>
                <a:srgbClr val="FFCA00"/>
              </a:solidFill>
              <a:latin typeface="Arial Narrow" panose="020B0606020202030204" pitchFamily="34" charset="0"/>
              <a:cs typeface="LilyUPC" panose="020B0604020202020204" pitchFamily="34" charset="-34"/>
            </a:endParaRPr>
          </a:p>
        </p:txBody>
      </p:sp>
      <p:sp>
        <p:nvSpPr>
          <p:cNvPr id="24" name="Полилиния 23"/>
          <p:cNvSpPr/>
          <p:nvPr/>
        </p:nvSpPr>
        <p:spPr>
          <a:xfrm>
            <a:off x="8084457" y="-22860"/>
            <a:ext cx="4107543" cy="5039360"/>
          </a:xfrm>
          <a:custGeom>
            <a:avLst/>
            <a:gdLst>
              <a:gd name="connsiteX0" fmla="*/ 1112963 w 4107543"/>
              <a:gd name="connsiteY0" fmla="*/ 0 h 4978400"/>
              <a:gd name="connsiteX1" fmla="*/ 4107543 w 4107543"/>
              <a:gd name="connsiteY1" fmla="*/ 0 h 4978400"/>
              <a:gd name="connsiteX2" fmla="*/ 4107543 w 4107543"/>
              <a:gd name="connsiteY2" fmla="*/ 4629725 h 4978400"/>
              <a:gd name="connsiteX3" fmla="*/ 4082922 w 4107543"/>
              <a:gd name="connsiteY3" fmla="*/ 4644683 h 4978400"/>
              <a:gd name="connsiteX4" fmla="*/ 2764972 w 4107543"/>
              <a:gd name="connsiteY4" fmla="*/ 4978400 h 4978400"/>
              <a:gd name="connsiteX5" fmla="*/ 0 w 4107543"/>
              <a:gd name="connsiteY5" fmla="*/ 2213428 h 4978400"/>
              <a:gd name="connsiteX6" fmla="*/ 1006193 w 4107543"/>
              <a:gd name="connsiteY6" fmla="*/ 79841 h 497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07543" h="4978400">
                <a:moveTo>
                  <a:pt x="1112963" y="0"/>
                </a:moveTo>
                <a:lnTo>
                  <a:pt x="4107543" y="0"/>
                </a:lnTo>
                <a:lnTo>
                  <a:pt x="4107543" y="4629725"/>
                </a:lnTo>
                <a:lnTo>
                  <a:pt x="4082922" y="4644683"/>
                </a:lnTo>
                <a:cubicBezTo>
                  <a:pt x="3691144" y="4857510"/>
                  <a:pt x="3242176" y="4978400"/>
                  <a:pt x="2764972" y="4978400"/>
                </a:cubicBezTo>
                <a:cubicBezTo>
                  <a:pt x="1237920" y="4978400"/>
                  <a:pt x="0" y="3740480"/>
                  <a:pt x="0" y="2213428"/>
                </a:cubicBezTo>
                <a:cubicBezTo>
                  <a:pt x="0" y="1354461"/>
                  <a:pt x="391686" y="586978"/>
                  <a:pt x="1006193" y="79841"/>
                </a:cubicBezTo>
                <a:close/>
              </a:path>
            </a:pathLst>
          </a:cu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7077699" y="-22860"/>
            <a:ext cx="5114301" cy="6046116"/>
          </a:xfrm>
          <a:custGeom>
            <a:avLst/>
            <a:gdLst>
              <a:gd name="connsiteX0" fmla="*/ 722384 w 5116797"/>
              <a:gd name="connsiteY0" fmla="*/ 0 h 5985156"/>
              <a:gd name="connsiteX1" fmla="*/ 5116797 w 5116797"/>
              <a:gd name="connsiteY1" fmla="*/ 0 h 5985156"/>
              <a:gd name="connsiteX2" fmla="*/ 5116797 w 5116797"/>
              <a:gd name="connsiteY2" fmla="*/ 5733795 h 5985156"/>
              <a:gd name="connsiteX3" fmla="*/ 4893326 w 5116797"/>
              <a:gd name="connsiteY3" fmla="*/ 5815587 h 5985156"/>
              <a:gd name="connsiteX4" fmla="*/ 3771729 w 5116797"/>
              <a:gd name="connsiteY4" fmla="*/ 5985156 h 5985156"/>
              <a:gd name="connsiteX5" fmla="*/ 0 w 5116797"/>
              <a:gd name="connsiteY5" fmla="*/ 2213427 h 5985156"/>
              <a:gd name="connsiteX6" fmla="*/ 644153 w 5116797"/>
              <a:gd name="connsiteY6" fmla="*/ 104618 h 5985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6797" h="5985156">
                <a:moveTo>
                  <a:pt x="722384" y="0"/>
                </a:moveTo>
                <a:lnTo>
                  <a:pt x="5116797" y="0"/>
                </a:lnTo>
                <a:lnTo>
                  <a:pt x="5116797" y="5733795"/>
                </a:lnTo>
                <a:lnTo>
                  <a:pt x="4893326" y="5815587"/>
                </a:lnTo>
                <a:cubicBezTo>
                  <a:pt x="4539014" y="5925789"/>
                  <a:pt x="4162304" y="5985156"/>
                  <a:pt x="3771729" y="5985156"/>
                </a:cubicBezTo>
                <a:cubicBezTo>
                  <a:pt x="1688661" y="5985156"/>
                  <a:pt x="0" y="4296495"/>
                  <a:pt x="0" y="2213427"/>
                </a:cubicBezTo>
                <a:cubicBezTo>
                  <a:pt x="0" y="1432277"/>
                  <a:pt x="237468" y="706590"/>
                  <a:pt x="644153" y="104618"/>
                </a:cubicBezTo>
                <a:close/>
              </a:path>
            </a:pathLst>
          </a:custGeom>
          <a:noFill/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V="1">
            <a:off x="8506380" y="3700285"/>
            <a:ext cx="1631848" cy="2269632"/>
          </a:xfrm>
          <a:prstGeom prst="line">
            <a:avLst/>
          </a:prstGeom>
          <a:ln w="158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6934200" y="2905809"/>
            <a:ext cx="2373219" cy="1216417"/>
          </a:xfrm>
          <a:prstGeom prst="line">
            <a:avLst/>
          </a:prstGeom>
          <a:ln w="158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6453714" y="2286669"/>
            <a:ext cx="2671236" cy="83987"/>
          </a:xfrm>
          <a:prstGeom prst="line">
            <a:avLst/>
          </a:prstGeom>
          <a:ln w="158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6934200" y="372526"/>
            <a:ext cx="2247900" cy="907387"/>
          </a:xfrm>
          <a:prstGeom prst="line">
            <a:avLst/>
          </a:prstGeom>
          <a:ln w="158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744" y="4329729"/>
            <a:ext cx="613972" cy="613972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032" y="2613633"/>
            <a:ext cx="560833" cy="560833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998" y="888673"/>
            <a:ext cx="709500" cy="709500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430" y="243680"/>
            <a:ext cx="659902" cy="659902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396" y="2082667"/>
            <a:ext cx="498399" cy="498399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804" y="2071627"/>
            <a:ext cx="523582" cy="52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42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Стрелка вправо 44"/>
          <p:cNvSpPr/>
          <p:nvPr/>
        </p:nvSpPr>
        <p:spPr>
          <a:xfrm>
            <a:off x="732888" y="1412781"/>
            <a:ext cx="3936437" cy="2652135"/>
          </a:xfrm>
          <a:prstGeom prst="rightArrow">
            <a:avLst>
              <a:gd name="adj1" fmla="val 100000"/>
              <a:gd name="adj2" fmla="val 28123"/>
            </a:avLst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132379" tIns="66204" rIns="132379" bIns="66204" numCol="1" rtlCol="0" anchor="t" anchorCtr="0" compatLnSpc="1">
            <a:prstTxWarp prst="textNoShape">
              <a:avLst/>
            </a:prstTxWarp>
          </a:bodyPr>
          <a:lstStyle/>
          <a:p>
            <a:pPr algn="ctr" defTabSz="1509997">
              <a:defRPr/>
            </a:pPr>
            <a:endParaRPr lang="ru-RU" sz="306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096195" y="1950646"/>
            <a:ext cx="3552395" cy="1698654"/>
          </a:xfrm>
          <a:prstGeom prst="rect">
            <a:avLst/>
          </a:prstGeom>
        </p:spPr>
        <p:txBody>
          <a:bodyPr wrap="square" lIns="121903" tIns="60952" rIns="121903" bIns="60952" anchor="ctr">
            <a:spAutoFit/>
          </a:bodyPr>
          <a:lstStyle/>
          <a:p>
            <a:pPr defTabSz="1390007">
              <a:lnSpc>
                <a:spcPct val="120000"/>
              </a:lnSpc>
              <a:defRPr/>
            </a:pPr>
            <a:r>
              <a:rPr lang="ru-RU" sz="2133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ПРЕИМУЩЕСТВА</a:t>
            </a:r>
          </a:p>
          <a:p>
            <a:pPr defTabSz="1390007">
              <a:lnSpc>
                <a:spcPct val="120000"/>
              </a:lnSpc>
              <a:defRPr/>
            </a:pPr>
            <a:r>
              <a:rPr lang="ru-RU" sz="2133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СРОК</a:t>
            </a:r>
          </a:p>
          <a:p>
            <a:pPr defTabSz="1390007">
              <a:lnSpc>
                <a:spcPct val="120000"/>
              </a:lnSpc>
              <a:defRPr/>
            </a:pPr>
            <a:r>
              <a:rPr lang="ru-RU" sz="2133" b="1" dirty="0">
                <a:solidFill>
                  <a:srgbClr val="8D1F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9 ЛЕТ</a:t>
            </a:r>
          </a:p>
        </p:txBody>
      </p:sp>
      <p:sp>
        <p:nvSpPr>
          <p:cNvPr id="47" name="Прямоугольник 46"/>
          <p:cNvSpPr>
            <a:spLocks noChangeArrowheads="1"/>
          </p:cNvSpPr>
          <p:nvPr/>
        </p:nvSpPr>
        <p:spPr bwMode="auto">
          <a:xfrm>
            <a:off x="5533506" y="3344739"/>
            <a:ext cx="5352941" cy="410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03" tIns="60952" rIns="121903" bIns="60952">
            <a:spAutoFit/>
          </a:bodyPr>
          <a:lstStyle/>
          <a:p>
            <a:pPr defTabSz="1390007">
              <a:defRPr/>
            </a:pPr>
            <a:r>
              <a:rPr lang="ru-RU" sz="18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НАЛОГ НА ИМУЩЕСТВО – от </a:t>
            </a:r>
            <a:r>
              <a:rPr lang="ru-RU" sz="1867" b="1" dirty="0">
                <a:solidFill>
                  <a:srgbClr val="8D1F09"/>
                </a:solidFill>
                <a:latin typeface="Arial" pitchFamily="34" charset="0"/>
                <a:cs typeface="Arial" pitchFamily="34" charset="0"/>
              </a:rPr>
              <a:t>0 до 2</a:t>
            </a:r>
            <a:r>
              <a:rPr lang="en-US" sz="1867" b="1" dirty="0">
                <a:solidFill>
                  <a:srgbClr val="8D1F09"/>
                </a:solidFill>
                <a:latin typeface="Arial" pitchFamily="34" charset="0"/>
                <a:cs typeface="Arial" pitchFamily="34" charset="0"/>
              </a:rPr>
              <a:t>%</a:t>
            </a:r>
            <a:endParaRPr lang="ru-RU" sz="1867" b="1" dirty="0">
              <a:solidFill>
                <a:srgbClr val="8D1F0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32"/>
          <p:cNvSpPr>
            <a:spLocks noChangeArrowheads="1"/>
          </p:cNvSpPr>
          <p:nvPr/>
        </p:nvSpPr>
        <p:spPr bwMode="auto">
          <a:xfrm>
            <a:off x="5523860" y="2639156"/>
            <a:ext cx="5352943" cy="65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03" tIns="60952" rIns="121903" bIns="60952">
            <a:spAutoFit/>
          </a:bodyPr>
          <a:lstStyle/>
          <a:p>
            <a:pPr defTabSz="1390007">
              <a:defRPr/>
            </a:pPr>
            <a:r>
              <a:rPr lang="ru-RU" sz="18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ТРАНСПОРТНЫЙ НАЛОГ – </a:t>
            </a:r>
            <a:r>
              <a:rPr lang="ru-RU" sz="1867" b="1" dirty="0">
                <a:solidFill>
                  <a:srgbClr val="8D1F09"/>
                </a:solidFill>
                <a:latin typeface="Arial" pitchFamily="34" charset="0"/>
                <a:cs typeface="Arial" pitchFamily="34" charset="0"/>
              </a:rPr>
              <a:t>освобождение</a:t>
            </a:r>
          </a:p>
          <a:p>
            <a:pPr defTabSz="1390007">
              <a:defRPr/>
            </a:pPr>
            <a:r>
              <a:rPr lang="ru-RU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для ТС, приобретенных для реализации проекта</a:t>
            </a:r>
          </a:p>
        </p:txBody>
      </p:sp>
      <p:pic>
        <p:nvPicPr>
          <p:cNvPr id="50" name="Picture 2" descr="D:\Проекты\_ЯО\2017_05_17 Меры\work\building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13568" r="12780" b="13590"/>
          <a:stretch>
            <a:fillRect/>
          </a:stretch>
        </p:blipFill>
        <p:spPr bwMode="auto">
          <a:xfrm>
            <a:off x="4951743" y="3317435"/>
            <a:ext cx="492400" cy="442788"/>
          </a:xfrm>
          <a:prstGeom prst="rect">
            <a:avLst/>
          </a:prstGeom>
          <a:noFill/>
        </p:spPr>
      </p:pic>
      <p:pic>
        <p:nvPicPr>
          <p:cNvPr id="52" name="Picture 4" descr="D:\Проекты\_Я\2019_04_01 Инвестклимат ЯО\icon_smallbusiness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951743" y="2650987"/>
            <a:ext cx="492400" cy="492400"/>
          </a:xfrm>
          <a:prstGeom prst="rect">
            <a:avLst/>
          </a:prstGeom>
          <a:noFill/>
        </p:spPr>
      </p:pic>
      <p:graphicFrame>
        <p:nvGraphicFramePr>
          <p:cNvPr id="53" name="Таблица 52"/>
          <p:cNvGraphicFramePr>
            <a:graphicFrameLocks noGrp="1"/>
          </p:cNvGraphicFramePr>
          <p:nvPr>
            <p:extLst/>
          </p:nvPr>
        </p:nvGraphicFramePr>
        <p:xfrm>
          <a:off x="815414" y="4239233"/>
          <a:ext cx="10648183" cy="247724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6481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437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ТРЕБОВАНИЯ ДЛЯ ВКЛЮЧЕНИЯ В ПЕРЕЧЕНЬ ПРИОРИТЕТНЫХ ИНВЕСТИЦИОННЫХ</a:t>
                      </a:r>
                      <a:r>
                        <a:rPr lang="ru-RU" sz="13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ПРОЕКТОВ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827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Соответствие основным направлениям СЭР ЯО и (или) целям инвестиционной политики ЯО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84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Наличие необходимой проектной документации, а также необходимых заключений экспертиз, разрешений на строительство (реконструкцию). В случае строительства – наличие прав на земельный участок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827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Соответствие показателям эффективности, установленным для приоритетных инвестиционных проектов </a:t>
                      </a:r>
                      <a:endParaRPr kumimoji="0" lang="ru-RU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845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Сохранение (увеличение) в период государственной поддержки годового объема налогов в сопоставимых условиях налогообложения, уплачиваемых в консолидированный бюджет области</a:t>
                      </a:r>
                      <a:endParaRPr kumimoji="0" lang="ru-RU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54" name="Picture 5" descr="D:\Проекты\_ЯО\2017_07_04 РЦИ\work\coins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13429" t="7135" r="12861" b="20506"/>
          <a:stretch>
            <a:fillRect/>
          </a:stretch>
        </p:blipFill>
        <p:spPr bwMode="auto">
          <a:xfrm flipH="1">
            <a:off x="4874448" y="1762767"/>
            <a:ext cx="540712" cy="530797"/>
          </a:xfrm>
          <a:prstGeom prst="rect">
            <a:avLst/>
          </a:prstGeom>
          <a:noFill/>
        </p:spPr>
      </p:pic>
      <p:sp>
        <p:nvSpPr>
          <p:cNvPr id="55" name="Прямоугольник 54"/>
          <p:cNvSpPr/>
          <p:nvPr/>
        </p:nvSpPr>
        <p:spPr>
          <a:xfrm>
            <a:off x="5553610" y="1501955"/>
            <a:ext cx="6096000" cy="111851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088367"/>
            <a:r>
              <a:rPr lang="ru-RU" sz="1867" dirty="0">
                <a:latin typeface="Arial" pitchFamily="34" charset="0"/>
                <a:cs typeface="Arial" pitchFamily="34" charset="0"/>
              </a:rPr>
              <a:t>ИНВЕСТИЦИОННЫЙ НАЛОГОВЫЙ ВЫЧЕТ по налогу на прибыль организаций</a:t>
            </a:r>
          </a:p>
          <a:p>
            <a:pPr defTabSz="1088367"/>
            <a:r>
              <a:rPr lang="ru-RU" sz="1467" b="1" dirty="0">
                <a:solidFill>
                  <a:srgbClr val="80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вычета – 90 % суммы расходов, возможен перенос остатка вычета на срок господдержки</a:t>
            </a:r>
            <a:endParaRPr lang="ru-RU" sz="1867" b="1" dirty="0">
              <a:solidFill>
                <a:srgbClr val="8027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2956" y="136478"/>
            <a:ext cx="813329" cy="830997"/>
          </a:xfrm>
          <a:prstGeom prst="rect">
            <a:avLst/>
          </a:prstGeom>
          <a:solidFill>
            <a:srgbClr val="FDC24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Segoe UI Light" panose="020B0502040204020203" pitchFamily="34" charset="0"/>
              </a:rPr>
              <a:t>10</a:t>
            </a:r>
            <a:endParaRPr lang="ru-RU" sz="4800" dirty="0">
              <a:latin typeface="Segoe UI Light" panose="020B05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67848" y="245624"/>
            <a:ext cx="946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Segoe UI Light" panose="020B0502040204020203" pitchFamily="34" charset="0"/>
              </a:rPr>
              <a:t>Приоритетные инвестиционные проекты</a:t>
            </a:r>
            <a:endParaRPr lang="ru-RU" sz="2800" dirty="0">
              <a:latin typeface="Segoe UI Light" panose="020B0502040204020203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201789" y="830399"/>
            <a:ext cx="10293331" cy="0"/>
          </a:xfrm>
          <a:prstGeom prst="line">
            <a:avLst/>
          </a:prstGeom>
          <a:ln>
            <a:solidFill>
              <a:srgbClr val="FDC2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61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Прямоугольник 117"/>
          <p:cNvSpPr/>
          <p:nvPr/>
        </p:nvSpPr>
        <p:spPr>
          <a:xfrm>
            <a:off x="1333537" y="1209653"/>
            <a:ext cx="9364927" cy="576064"/>
          </a:xfrm>
          <a:prstGeom prst="rect">
            <a:avLst/>
          </a:prstGeom>
          <a:solidFill>
            <a:srgbClr val="F8F0E8"/>
          </a:solidFill>
          <a:ln w="6350">
            <a:solidFill>
              <a:srgbClr val="EEDCCA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908" tIns="60955" rIns="121908" bIns="60955" rtlCol="0" anchor="ctr"/>
          <a:lstStyle/>
          <a:p>
            <a:pPr algn="ctr" defTabSz="1390076"/>
            <a:r>
              <a:rPr lang="ru-RU" sz="1600" dirty="0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земельных участков  без проведения торгов для реализации масштабных инвестиционных проектов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442913" y="2757113"/>
            <a:ext cx="10791559" cy="1948921"/>
          </a:xfrm>
          <a:prstGeom prst="rect">
            <a:avLst/>
          </a:prstGeom>
        </p:spPr>
        <p:txBody>
          <a:bodyPr wrap="square" lIns="121908" tIns="60955" rIns="121908" bIns="60955">
            <a:spAutoFit/>
          </a:bodyPr>
          <a:lstStyle/>
          <a:p>
            <a:pPr algn="ctr" defTabSz="1390076"/>
            <a:r>
              <a:rPr lang="ru-RU" sz="1600" b="1" dirty="0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КРИТЕРИИ :</a:t>
            </a:r>
          </a:p>
          <a:p>
            <a:pPr algn="ctr" defTabSz="1390076"/>
            <a:endParaRPr lang="ru-RU" sz="667" b="1" dirty="0">
              <a:solidFill>
                <a:srgbClr val="C0504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72" indent="-228572" algn="ctr" defTabSz="1390076">
              <a:buFontTx/>
              <a:buChar char="-"/>
            </a:pPr>
            <a:r>
              <a:rPr lang="ru-RU" sz="13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Соответствие приоритетам, целям и задачам, определенным в стратегии социально-экономического развития Ярославской области и (или) в стратегии социально-экономического развития муниципального образования Ярославской области либо; государственных программах  области /муниципальных программах;</a:t>
            </a:r>
          </a:p>
          <a:p>
            <a:pPr marL="228572" indent="-228572" defTabSz="1390076">
              <a:buFontTx/>
              <a:buChar char="-"/>
            </a:pPr>
            <a:endParaRPr lang="ru-RU" sz="133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72" indent="-228572" algn="ctr" defTabSz="1390076">
              <a:buFontTx/>
              <a:buChar char="-"/>
            </a:pPr>
            <a:r>
              <a:rPr lang="ru-RU" sz="13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проекта повлечет увеличение ежегодных поступлений от налогов в областной бюджет и (или) бюджет МО Ярославской области, на территории которого он будет реализован.</a:t>
            </a:r>
          </a:p>
          <a:p>
            <a:pPr marL="228572" indent="-228572" defTabSz="1390076">
              <a:buFontTx/>
              <a:buChar char="-"/>
            </a:pP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Прямоугольник 32"/>
          <p:cNvSpPr>
            <a:spLocks noChangeArrowheads="1"/>
          </p:cNvSpPr>
          <p:nvPr/>
        </p:nvSpPr>
        <p:spPr bwMode="auto">
          <a:xfrm>
            <a:off x="2351583" y="2276872"/>
            <a:ext cx="7584844" cy="338544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wrap="square" lIns="121908" tIns="60955" rIns="121908" bIns="60955">
            <a:spAutoFit/>
          </a:bodyPr>
          <a:lstStyle/>
          <a:p>
            <a:pPr algn="ctr" defTabSz="1390076"/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Размер годовой арендной платы: 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0,069 % годовых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от кадастровой стоимости участка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Стрелка вправо 120"/>
          <p:cNvSpPr/>
          <p:nvPr/>
        </p:nvSpPr>
        <p:spPr>
          <a:xfrm rot="5400000">
            <a:off x="5710097" y="2038729"/>
            <a:ext cx="291752" cy="96011"/>
          </a:xfrm>
          <a:prstGeom prst="rightArrow">
            <a:avLst/>
          </a:prstGeom>
          <a:solidFill>
            <a:srgbClr val="F5DED3"/>
          </a:solidFill>
          <a:ln w="9525">
            <a:solidFill>
              <a:srgbClr val="EEDC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22" name="Прямоугольник 121"/>
          <p:cNvSpPr/>
          <p:nvPr/>
        </p:nvSpPr>
        <p:spPr>
          <a:xfrm>
            <a:off x="0" y="4541696"/>
            <a:ext cx="12192000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90076"/>
            <a:r>
              <a:rPr lang="ru-RU" sz="1867" dirty="0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реализации инвестиционных проектов:</a:t>
            </a:r>
          </a:p>
        </p:txBody>
      </p:sp>
      <p:pic>
        <p:nvPicPr>
          <p:cNvPr id="123" name="Рисунок 12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8417"/>
          <a:stretch/>
        </p:blipFill>
        <p:spPr>
          <a:xfrm>
            <a:off x="384021" y="5063050"/>
            <a:ext cx="888000" cy="711401"/>
          </a:xfrm>
          <a:prstGeom prst="hexagon">
            <a:avLst/>
          </a:prstGeom>
          <a:ln>
            <a:solidFill>
              <a:srgbClr val="F5DED3"/>
            </a:solidFill>
          </a:ln>
        </p:spPr>
      </p:pic>
      <p:sp>
        <p:nvSpPr>
          <p:cNvPr id="124" name="Прямоугольник 123"/>
          <p:cNvSpPr/>
          <p:nvPr/>
        </p:nvSpPr>
        <p:spPr>
          <a:xfrm>
            <a:off x="1333537" y="5063050"/>
            <a:ext cx="36606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94" indent="-228594" algn="just">
              <a:buFontTx/>
              <a:buChar char="-"/>
              <a:tabLst>
                <a:tab pos="1312301" algn="l"/>
              </a:tabLst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здравоохранение,</a:t>
            </a:r>
          </a:p>
          <a:p>
            <a:pPr marL="228594" indent="-228594" algn="just">
              <a:buFontTx/>
              <a:buChar char="-"/>
              <a:tabLst>
                <a:tab pos="1312301" algn="l"/>
              </a:tabLst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образование, культура, </a:t>
            </a:r>
          </a:p>
          <a:p>
            <a:pPr marL="228594" indent="-228594" algn="just">
              <a:buFontTx/>
              <a:buChar char="-"/>
              <a:tabLst>
                <a:tab pos="1312301" algn="l"/>
              </a:tabLst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спорт, туризм и рекреация</a:t>
            </a:r>
          </a:p>
        </p:txBody>
      </p:sp>
      <p:pic>
        <p:nvPicPr>
          <p:cNvPr id="125" name="Рисунок 12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15" t="4218" r="40700" b="40523"/>
          <a:stretch/>
        </p:blipFill>
        <p:spPr>
          <a:xfrm>
            <a:off x="398104" y="5924825"/>
            <a:ext cx="886528" cy="746676"/>
          </a:xfrm>
          <a:prstGeom prst="hexagon">
            <a:avLst/>
          </a:prstGeom>
          <a:ln>
            <a:solidFill>
              <a:srgbClr val="F5DED3"/>
            </a:solidFill>
          </a:ln>
        </p:spPr>
      </p:pic>
      <p:pic>
        <p:nvPicPr>
          <p:cNvPr id="126" name="Picture 14" descr="http://crosti.ru/patterns/00/07/b8/82b56bc438/picture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60" t="8585" r="22573" b="22667"/>
          <a:stretch/>
        </p:blipFill>
        <p:spPr bwMode="auto">
          <a:xfrm>
            <a:off x="6384032" y="5924824"/>
            <a:ext cx="946693" cy="746675"/>
          </a:xfrm>
          <a:prstGeom prst="hexagon">
            <a:avLst/>
          </a:prstGeom>
          <a:noFill/>
          <a:ln>
            <a:solidFill>
              <a:srgbClr val="F5DED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Рисунок 126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73" b="794"/>
          <a:stretch/>
        </p:blipFill>
        <p:spPr>
          <a:xfrm>
            <a:off x="6384032" y="5063049"/>
            <a:ext cx="946693" cy="768115"/>
          </a:xfrm>
          <a:prstGeom prst="hexagon">
            <a:avLst/>
          </a:prstGeom>
          <a:noFill/>
          <a:ln>
            <a:solidFill>
              <a:srgbClr val="F5DED3"/>
            </a:solidFill>
          </a:ln>
        </p:spPr>
      </p:pic>
      <p:sp>
        <p:nvSpPr>
          <p:cNvPr id="128" name="Прямоугольник 127"/>
          <p:cNvSpPr/>
          <p:nvPr/>
        </p:nvSpPr>
        <p:spPr>
          <a:xfrm>
            <a:off x="1333832" y="586727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1312301" algn="l"/>
              </a:tabLst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ЖКХ, бытовое обслуживание, обращение с ТКО</a:t>
            </a:r>
          </a:p>
          <a:p>
            <a:pPr algn="just">
              <a:tabLst>
                <a:tab pos="1312301" algn="l"/>
              </a:tabLst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дорожная деятельность и транспортная инфраструктура,</a:t>
            </a:r>
          </a:p>
          <a:p>
            <a:pPr algn="just">
              <a:tabLst>
                <a:tab pos="1312301" algn="l"/>
              </a:tabLst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обеспечение жилыми помещениями пострадавших участников</a:t>
            </a:r>
          </a:p>
          <a:p>
            <a:pPr algn="just">
              <a:tabLst>
                <a:tab pos="1312301" algn="l"/>
              </a:tabLst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долевого строительства</a:t>
            </a:r>
          </a:p>
        </p:txBody>
      </p:sp>
      <p:sp>
        <p:nvSpPr>
          <p:cNvPr id="129" name="Прямоугольник 128"/>
          <p:cNvSpPr/>
          <p:nvPr/>
        </p:nvSpPr>
        <p:spPr>
          <a:xfrm>
            <a:off x="7414737" y="6177557"/>
            <a:ext cx="4419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1312301" algn="l"/>
              </a:tabLst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развитие инфраструктуры сбыта с/х продукции</a:t>
            </a:r>
          </a:p>
          <a:p>
            <a:pPr algn="just">
              <a:tabLst>
                <a:tab pos="1312301" algn="l"/>
              </a:tabLst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развитие АПК, </a:t>
            </a:r>
            <a:r>
              <a:rPr lang="ru-RU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аквакультуры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7414738" y="5063050"/>
            <a:ext cx="39866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1312301" algn="l"/>
              </a:tabLst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развитие отраслей промышленности и  НТИ</a:t>
            </a:r>
          </a:p>
          <a:p>
            <a:pPr algn="just">
              <a:tabLst>
                <a:tab pos="1312301" algn="l"/>
              </a:tabLst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-создание и развитие индустриальных (промышленных)      парков</a:t>
            </a:r>
          </a:p>
          <a:p>
            <a:pPr algn="just">
              <a:tabLst>
                <a:tab pos="1312301" algn="l"/>
              </a:tabLst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производство и распределение электроэнергии и газа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2956" y="136478"/>
            <a:ext cx="813329" cy="830997"/>
          </a:xfrm>
          <a:prstGeom prst="rect">
            <a:avLst/>
          </a:prstGeom>
          <a:solidFill>
            <a:srgbClr val="FDC24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Segoe UI Light" panose="020B0502040204020203" pitchFamily="34" charset="0"/>
              </a:rPr>
              <a:t>11</a:t>
            </a:r>
            <a:endParaRPr lang="ru-RU" sz="4800" dirty="0">
              <a:latin typeface="Segoe UI Light" panose="020B050204020402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67848" y="245624"/>
            <a:ext cx="946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Segoe UI Light" panose="020B0502040204020203" pitchFamily="34" charset="0"/>
              </a:rPr>
              <a:t>Предоставление земельных участков в аренду без торгов</a:t>
            </a:r>
            <a:endParaRPr lang="ru-RU" sz="2800" dirty="0">
              <a:latin typeface="Segoe UI Light" panose="020B0502040204020203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201789" y="830399"/>
            <a:ext cx="10293331" cy="0"/>
          </a:xfrm>
          <a:prstGeom prst="line">
            <a:avLst/>
          </a:prstGeom>
          <a:ln>
            <a:solidFill>
              <a:srgbClr val="FDC2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84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t="12958" r="20" b="52646"/>
          <a:stretch>
            <a:fillRect/>
          </a:stretch>
        </p:blipFill>
        <p:spPr>
          <a:xfrm>
            <a:off x="2496" y="1498596"/>
            <a:ext cx="12192000" cy="2353734"/>
          </a:xfrm>
          <a:custGeom>
            <a:avLst/>
            <a:gdLst>
              <a:gd name="connsiteX0" fmla="*/ 0 w 12192000"/>
              <a:gd name="connsiteY0" fmla="*/ 0 h 2353734"/>
              <a:gd name="connsiteX1" fmla="*/ 12192000 w 12192000"/>
              <a:gd name="connsiteY1" fmla="*/ 0 h 2353734"/>
              <a:gd name="connsiteX2" fmla="*/ 12192000 w 12192000"/>
              <a:gd name="connsiteY2" fmla="*/ 2353734 h 2353734"/>
              <a:gd name="connsiteX3" fmla="*/ 0 w 12192000"/>
              <a:gd name="connsiteY3" fmla="*/ 2353734 h 235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353734">
                <a:moveTo>
                  <a:pt x="0" y="0"/>
                </a:moveTo>
                <a:lnTo>
                  <a:pt x="12192000" y="0"/>
                </a:lnTo>
                <a:lnTo>
                  <a:pt x="12192000" y="2353734"/>
                </a:lnTo>
                <a:lnTo>
                  <a:pt x="0" y="2353734"/>
                </a:lnTo>
                <a:close/>
              </a:path>
            </a:pathLst>
          </a:custGeom>
        </p:spPr>
      </p:pic>
      <p:pic>
        <p:nvPicPr>
          <p:cNvPr id="5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8240" y="156638"/>
            <a:ext cx="673027" cy="12024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03400" y="482600"/>
            <a:ext cx="28476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Segoe UI Light" panose="020B0502040204020203" pitchFamily="34" charset="0"/>
              </a:rPr>
              <a:t>ПРАВИТЕЛЬСТВО </a:t>
            </a:r>
          </a:p>
          <a:p>
            <a:r>
              <a:rPr lang="ru-RU" dirty="0">
                <a:latin typeface="Segoe UI Light" panose="020B0502040204020203" pitchFamily="34" charset="0"/>
              </a:rPr>
              <a:t>ЯРОСЛАВСКОЙ ОБЛАСТИ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8425" y="3948207"/>
            <a:ext cx="3959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Segoe UI Light" panose="020B0502040204020203" pitchFamily="34" charset="0"/>
              </a:rPr>
              <a:t>КОНТАКТНАЯ ИНФОРМАЦИЯ</a:t>
            </a:r>
          </a:p>
        </p:txBody>
      </p:sp>
      <p:pic>
        <p:nvPicPr>
          <p:cNvPr id="2050" name="Picture 2" descr="https://invest76.ru/public/build/images/logo--b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696" y="5396837"/>
            <a:ext cx="2344404" cy="60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40325" y="5995015"/>
            <a:ext cx="3257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Segoe UI Light" panose="020B0502040204020203" pitchFamily="34" charset="0"/>
              </a:rPr>
              <a:t>150014, г. Ярославль, ул Свободы, 71А</a:t>
            </a:r>
          </a:p>
          <a:p>
            <a:r>
              <a:rPr lang="ru-RU" sz="1200" dirty="0">
                <a:latin typeface="Segoe UI Light" panose="020B0502040204020203" pitchFamily="34" charset="0"/>
              </a:rPr>
              <a:t>т</a:t>
            </a:r>
            <a:r>
              <a:rPr lang="ru-RU" sz="1200" dirty="0" smtClean="0">
                <a:latin typeface="Segoe UI Light" panose="020B0502040204020203" pitchFamily="34" charset="0"/>
              </a:rPr>
              <a:t>ел.: +7 (4852) 230-230</a:t>
            </a:r>
          </a:p>
          <a:p>
            <a:r>
              <a:rPr lang="en-US" sz="1200" dirty="0">
                <a:latin typeface="Segoe UI Light" panose="020B0502040204020203" pitchFamily="34" charset="0"/>
              </a:rPr>
              <a:t>e</a:t>
            </a:r>
            <a:r>
              <a:rPr lang="en-US" sz="1200" dirty="0" smtClean="0">
                <a:latin typeface="Segoe UI Light" panose="020B0502040204020203" pitchFamily="34" charset="0"/>
              </a:rPr>
              <a:t>-mail</a:t>
            </a:r>
            <a:r>
              <a:rPr lang="ru-RU" sz="1200" dirty="0" smtClean="0">
                <a:latin typeface="Segoe UI Light" panose="020B0502040204020203" pitchFamily="34" charset="0"/>
              </a:rPr>
              <a:t>: </a:t>
            </a:r>
            <a:r>
              <a:rPr lang="en-US" sz="1200" dirty="0" smtClean="0">
                <a:latin typeface="Segoe UI Light" panose="020B0502040204020203" pitchFamily="34" charset="0"/>
                <a:hlinkClick r:id="rId5"/>
              </a:rPr>
              <a:t>corporation@invest76.ru</a:t>
            </a:r>
            <a:endParaRPr lang="en-US" sz="1200" dirty="0" smtClean="0">
              <a:latin typeface="Segoe UI Light" panose="020B0502040204020203" pitchFamily="34" charset="0"/>
            </a:endParaRPr>
          </a:p>
          <a:p>
            <a:r>
              <a:rPr lang="en-US" sz="1200" dirty="0" smtClean="0">
                <a:latin typeface="Segoe UI Light" panose="020B0502040204020203" pitchFamily="34" charset="0"/>
              </a:rPr>
              <a:t>www.invest76.ru</a:t>
            </a:r>
            <a:endParaRPr lang="ru-RU" sz="1200" dirty="0">
              <a:latin typeface="Segoe UI Light" panose="020B0502040204020203" pitchFamily="34" charset="0"/>
            </a:endParaRPr>
          </a:p>
        </p:txBody>
      </p:sp>
      <p:pic>
        <p:nvPicPr>
          <p:cNvPr id="2052" name="Picture 4" descr="https://sun9-58.userapi.com/impf/c852216/v852216827/1ae699/uE7dn58T_VE.jpg?size=604x604&amp;quality=96&amp;sign=1d42f0cb4a947c77c4964f3f77450fb8&amp;type=albu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325" b="51159" l="9934" r="89901">
                        <a14:foregroundMark x1="57781" y1="39570" x2="57781" y2="39570"/>
                        <a14:foregroundMark x1="54139" y1="45199" x2="54139" y2="45199"/>
                        <a14:foregroundMark x1="50000" y1="47848" x2="50000" y2="478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578" b="47640"/>
          <a:stretch/>
        </p:blipFill>
        <p:spPr bwMode="auto">
          <a:xfrm>
            <a:off x="3518347" y="3846846"/>
            <a:ext cx="2466639" cy="72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79843" y="3948208"/>
            <a:ext cx="33586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4A33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Департамент инвестиций, промышленности и внешнеэкономической деятельности</a:t>
            </a:r>
            <a:r>
              <a:rPr lang="ru-RU" sz="1100" dirty="0" smtClean="0">
                <a:solidFill>
                  <a:srgbClr val="4A33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100" dirty="0">
                <a:solidFill>
                  <a:srgbClr val="4A33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Ярославской области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60457" y="4468323"/>
            <a:ext cx="3257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Segoe UI Light" panose="020B0502040204020203" pitchFamily="34" charset="0"/>
              </a:rPr>
              <a:t>150014, г. Ярославль, ул Свободы, </a:t>
            </a:r>
            <a:r>
              <a:rPr lang="en-US" sz="1200" dirty="0" smtClean="0">
                <a:latin typeface="Segoe UI Light" panose="020B0502040204020203" pitchFamily="34" charset="0"/>
              </a:rPr>
              <a:t>62</a:t>
            </a:r>
            <a:endParaRPr lang="ru-RU" sz="1200" dirty="0" smtClean="0">
              <a:latin typeface="Segoe UI Light" panose="020B0502040204020203" pitchFamily="34" charset="0"/>
            </a:endParaRPr>
          </a:p>
          <a:p>
            <a:r>
              <a:rPr lang="ru-RU" sz="1200" dirty="0">
                <a:latin typeface="Segoe UI Light" panose="020B0502040204020203" pitchFamily="34" charset="0"/>
              </a:rPr>
              <a:t>т</a:t>
            </a:r>
            <a:r>
              <a:rPr lang="ru-RU" sz="1200" dirty="0" smtClean="0">
                <a:latin typeface="Segoe UI Light" panose="020B0502040204020203" pitchFamily="34" charset="0"/>
              </a:rPr>
              <a:t>ел.: +7 (4852) </a:t>
            </a:r>
            <a:r>
              <a:rPr lang="en-US" sz="1200" dirty="0" smtClean="0">
                <a:latin typeface="Segoe UI Light" panose="020B0502040204020203" pitchFamily="34" charset="0"/>
              </a:rPr>
              <a:t>40-19-03</a:t>
            </a:r>
            <a:endParaRPr lang="ru-RU" sz="1200" dirty="0" smtClean="0">
              <a:latin typeface="Segoe UI Light" panose="020B0502040204020203" pitchFamily="34" charset="0"/>
            </a:endParaRPr>
          </a:p>
          <a:p>
            <a:r>
              <a:rPr lang="en-US" sz="1200" dirty="0">
                <a:latin typeface="Segoe UI Light" panose="020B0502040204020203" pitchFamily="34" charset="0"/>
              </a:rPr>
              <a:t>e</a:t>
            </a:r>
            <a:r>
              <a:rPr lang="en-US" sz="1200" dirty="0" smtClean="0">
                <a:latin typeface="Segoe UI Light" panose="020B0502040204020203" pitchFamily="34" charset="0"/>
              </a:rPr>
              <a:t>-mail</a:t>
            </a:r>
            <a:r>
              <a:rPr lang="ru-RU" sz="1200" dirty="0" smtClean="0">
                <a:latin typeface="Segoe UI Light" panose="020B0502040204020203" pitchFamily="34" charset="0"/>
              </a:rPr>
              <a:t>: </a:t>
            </a:r>
            <a:r>
              <a:rPr lang="en-US" sz="1200" dirty="0" smtClean="0">
                <a:latin typeface="Segoe UI Light" panose="020B0502040204020203" pitchFamily="34" charset="0"/>
                <a:hlinkClick r:id="rId8"/>
              </a:rPr>
              <a:t>der@yarregion.ru</a:t>
            </a:r>
            <a:endParaRPr lang="en-US" sz="1200" dirty="0" smtClean="0">
              <a:latin typeface="Segoe UI Light" panose="020B0502040204020203" pitchFamily="34" charset="0"/>
            </a:endParaRPr>
          </a:p>
          <a:p>
            <a:r>
              <a:rPr lang="en-US" sz="1200" dirty="0" smtClean="0">
                <a:latin typeface="Segoe UI Light" panose="020B0502040204020203" pitchFamily="34" charset="0"/>
              </a:rPr>
              <a:t>www.yarregion.ru</a:t>
            </a:r>
            <a:endParaRPr lang="ru-RU" sz="1200" dirty="0">
              <a:latin typeface="Segoe UI Light" panose="020B0502040204020203" pitchFamily="34" charset="0"/>
            </a:endParaRPr>
          </a:p>
        </p:txBody>
      </p:sp>
      <p:pic>
        <p:nvPicPr>
          <p:cNvPr id="12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89535" y="3852470"/>
            <a:ext cx="435411" cy="74920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199703" y="3893671"/>
            <a:ext cx="20287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4A33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Департамент туризма</a:t>
            </a:r>
            <a:endParaRPr lang="ru-RU" sz="1100" dirty="0" smtClean="0">
              <a:solidFill>
                <a:srgbClr val="4A33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solidFill>
                  <a:srgbClr val="4A33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Ярославской области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95520" y="4439324"/>
            <a:ext cx="2638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Segoe UI Light" panose="020B0502040204020203" pitchFamily="34" charset="0"/>
              </a:rPr>
              <a:t>150014, г. Ярославль, ул Свободы, </a:t>
            </a:r>
            <a:r>
              <a:rPr lang="en-US" sz="1200" dirty="0" smtClean="0">
                <a:latin typeface="Segoe UI Light" panose="020B0502040204020203" pitchFamily="34" charset="0"/>
              </a:rPr>
              <a:t>62</a:t>
            </a:r>
            <a:endParaRPr lang="ru-RU" sz="1200" dirty="0" smtClean="0">
              <a:latin typeface="Segoe UI Light" panose="020B0502040204020203" pitchFamily="34" charset="0"/>
            </a:endParaRPr>
          </a:p>
          <a:p>
            <a:r>
              <a:rPr lang="ru-RU" sz="1200" dirty="0">
                <a:latin typeface="Segoe UI Light" panose="020B0502040204020203" pitchFamily="34" charset="0"/>
              </a:rPr>
              <a:t>т</a:t>
            </a:r>
            <a:r>
              <a:rPr lang="ru-RU" sz="1200" dirty="0" smtClean="0">
                <a:latin typeface="Segoe UI Light" panose="020B0502040204020203" pitchFamily="34" charset="0"/>
              </a:rPr>
              <a:t>ел.: +7 (4852) </a:t>
            </a:r>
            <a:r>
              <a:rPr lang="en-US" sz="1200" dirty="0" smtClean="0">
                <a:latin typeface="Segoe UI Light" panose="020B0502040204020203" pitchFamily="34" charset="0"/>
              </a:rPr>
              <a:t>40-19-12</a:t>
            </a:r>
            <a:endParaRPr lang="ru-RU" sz="1200" dirty="0" smtClean="0">
              <a:latin typeface="Segoe UI Light" panose="020B0502040204020203" pitchFamily="34" charset="0"/>
            </a:endParaRPr>
          </a:p>
          <a:p>
            <a:r>
              <a:rPr lang="en-US" sz="1200" dirty="0">
                <a:latin typeface="Segoe UI Light" panose="020B0502040204020203" pitchFamily="34" charset="0"/>
              </a:rPr>
              <a:t>e</a:t>
            </a:r>
            <a:r>
              <a:rPr lang="en-US" sz="1200" dirty="0" smtClean="0">
                <a:latin typeface="Segoe UI Light" panose="020B0502040204020203" pitchFamily="34" charset="0"/>
              </a:rPr>
              <a:t>-mail</a:t>
            </a:r>
            <a:r>
              <a:rPr lang="ru-RU" sz="1200" dirty="0" smtClean="0">
                <a:latin typeface="Segoe UI Light" panose="020B0502040204020203" pitchFamily="34" charset="0"/>
              </a:rPr>
              <a:t>: </a:t>
            </a:r>
            <a:r>
              <a:rPr lang="en-US" sz="1200" dirty="0" smtClean="0">
                <a:latin typeface="Segoe UI Light" panose="020B0502040204020203" pitchFamily="34" charset="0"/>
                <a:hlinkClick r:id="rId9"/>
              </a:rPr>
              <a:t>at@yarregion.ru</a:t>
            </a:r>
            <a:endParaRPr lang="en-US" sz="1200" dirty="0" smtClean="0">
              <a:latin typeface="Segoe UI Light" panose="020B0502040204020203" pitchFamily="34" charset="0"/>
            </a:endParaRPr>
          </a:p>
          <a:p>
            <a:r>
              <a:rPr lang="en-US" sz="1200" dirty="0">
                <a:latin typeface="Segoe UI Light" panose="020B0502040204020203" pitchFamily="34" charset="0"/>
              </a:rPr>
              <a:t>www.yarregion.ru</a:t>
            </a:r>
            <a:endParaRPr lang="ru-RU" sz="1200" dirty="0">
              <a:latin typeface="Segoe UI Light" panose="020B0502040204020203" pitchFamily="34" charset="0"/>
            </a:endParaRPr>
          </a:p>
        </p:txBody>
      </p:sp>
      <p:pic>
        <p:nvPicPr>
          <p:cNvPr id="8" name="Picture 2" descr="http://qrcoder.ru/code/?https%3A%2F%2Finvest76.ru%2F&amp;4&amp;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828" y="6106468"/>
            <a:ext cx="711345" cy="71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qrcoder.ru/code/?https%3A%2F%2Fwww.yarregion.ru%2Fdefault.aspx&amp;4&amp;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847" y="4563513"/>
            <a:ext cx="688647" cy="68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qrcoder.ru/code/?https%3A%2F%2Fwww.yarregion.ru%2Fdefault.aspx&amp;4&amp;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010" y="4601673"/>
            <a:ext cx="688647" cy="68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9126867" y="5384055"/>
            <a:ext cx="33586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4A33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Департамент агропромышленного комплекса и потребительского рынка</a:t>
            </a:r>
          </a:p>
          <a:p>
            <a:r>
              <a:rPr lang="ru-RU" sz="1100" dirty="0" smtClean="0">
                <a:solidFill>
                  <a:srgbClr val="4A33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Ярославской области</a:t>
            </a:r>
            <a:endParaRPr lang="ru-RU" sz="1100" dirty="0">
              <a:solidFill>
                <a:srgbClr val="4A33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89535" y="5314103"/>
            <a:ext cx="435411" cy="74920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115757" y="5944727"/>
            <a:ext cx="2716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Segoe UI Light" panose="020B0502040204020203" pitchFamily="34" charset="0"/>
              </a:rPr>
              <a:t>150002</a:t>
            </a:r>
            <a:r>
              <a:rPr lang="ru-RU" sz="1200" dirty="0">
                <a:latin typeface="Segoe UI Light" panose="020B0502040204020203" pitchFamily="34" charset="0"/>
              </a:rPr>
              <a:t>, г. Ярославль, ул. Стачек, д. 53</a:t>
            </a:r>
          </a:p>
          <a:p>
            <a:r>
              <a:rPr lang="ru-RU" sz="1200" dirty="0">
                <a:latin typeface="Segoe UI Light" panose="020B0502040204020203" pitchFamily="34" charset="0"/>
              </a:rPr>
              <a:t>т</a:t>
            </a:r>
            <a:r>
              <a:rPr lang="ru-RU" sz="1200" dirty="0" smtClean="0">
                <a:latin typeface="Segoe UI Light" panose="020B0502040204020203" pitchFamily="34" charset="0"/>
              </a:rPr>
              <a:t>ел. </a:t>
            </a:r>
            <a:r>
              <a:rPr lang="ru-RU" sz="1200" dirty="0">
                <a:latin typeface="Segoe UI Light" panose="020B0502040204020203" pitchFamily="34" charset="0"/>
              </a:rPr>
              <a:t>: (4852) 78-64-86; </a:t>
            </a:r>
            <a:endParaRPr lang="ru-RU" sz="1200" dirty="0" smtClean="0">
              <a:latin typeface="Segoe UI Light" panose="020B0502040204020203" pitchFamily="34" charset="0"/>
            </a:endParaRPr>
          </a:p>
          <a:p>
            <a:r>
              <a:rPr lang="en-US" sz="1200" dirty="0" smtClean="0">
                <a:latin typeface="Segoe UI Light" panose="020B0502040204020203" pitchFamily="34" charset="0"/>
              </a:rPr>
              <a:t>e-mail</a:t>
            </a:r>
            <a:r>
              <a:rPr lang="ru-RU" sz="1200" dirty="0">
                <a:latin typeface="Segoe UI Light" panose="020B0502040204020203" pitchFamily="34" charset="0"/>
              </a:rPr>
              <a:t>: </a:t>
            </a:r>
            <a:r>
              <a:rPr lang="en-US" sz="1200" dirty="0" err="1" smtClean="0">
                <a:latin typeface="Segoe UI Light" panose="020B0502040204020203" pitchFamily="34" charset="0"/>
                <a:hlinkClick r:id="rId12"/>
              </a:rPr>
              <a:t>dapk@yarregion.ru</a:t>
            </a:r>
            <a:endParaRPr lang="ru-RU" sz="1200" dirty="0" smtClean="0">
              <a:latin typeface="Segoe UI Light" panose="020B0502040204020203" pitchFamily="34" charset="0"/>
            </a:endParaRPr>
          </a:p>
          <a:p>
            <a:r>
              <a:rPr lang="en-US" sz="1200" dirty="0" err="1" smtClean="0">
                <a:latin typeface="Segoe UI Light" panose="020B0502040204020203" pitchFamily="34" charset="0"/>
              </a:rPr>
              <a:t>www.yarregion.ru</a:t>
            </a:r>
            <a:endParaRPr lang="ru-RU" sz="1200" dirty="0">
              <a:latin typeface="Segoe UI Light" panose="020B0502040204020203" pitchFamily="34" charset="0"/>
            </a:endParaRPr>
          </a:p>
        </p:txBody>
      </p:sp>
      <p:pic>
        <p:nvPicPr>
          <p:cNvPr id="16" name="Picture 4" descr="http://qrcoder.ru/code/?https%3A%2F%2Fwww.yarregion.ru%2Fdepts%2Fdapk%2Fdefault.aspx&amp;4&amp;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550" y="6133186"/>
            <a:ext cx="653107" cy="65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4484746" y="5314103"/>
            <a:ext cx="3640079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8485246" y="5314103"/>
            <a:ext cx="3640079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22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Полилиния 214"/>
          <p:cNvSpPr/>
          <p:nvPr/>
        </p:nvSpPr>
        <p:spPr>
          <a:xfrm rot="2508097">
            <a:off x="-919982" y="1090808"/>
            <a:ext cx="7900000" cy="7426586"/>
          </a:xfrm>
          <a:custGeom>
            <a:avLst/>
            <a:gdLst>
              <a:gd name="connsiteX0" fmla="*/ 1315999 w 7900000"/>
              <a:gd name="connsiteY0" fmla="*/ 1043495 h 7426586"/>
              <a:gd name="connsiteX1" fmla="*/ 4016813 w 7900000"/>
              <a:gd name="connsiteY1" fmla="*/ 0 h 7426586"/>
              <a:gd name="connsiteX2" fmla="*/ 7853038 w 7900000"/>
              <a:gd name="connsiteY2" fmla="*/ 2822336 h 7426586"/>
              <a:gd name="connsiteX3" fmla="*/ 7900000 w 7900000"/>
              <a:gd name="connsiteY3" fmla="*/ 2987713 h 7426586"/>
              <a:gd name="connsiteX4" fmla="*/ 2935674 w 7900000"/>
              <a:gd name="connsiteY4" fmla="*/ 7426586 h 7426586"/>
              <a:gd name="connsiteX5" fmla="*/ 3294 w 7900000"/>
              <a:gd name="connsiteY5" fmla="*/ 4147084 h 7426586"/>
              <a:gd name="connsiteX6" fmla="*/ 0 w 7900000"/>
              <a:gd name="connsiteY6" fmla="*/ 4016813 h 7426586"/>
              <a:gd name="connsiteX7" fmla="*/ 1315999 w 7900000"/>
              <a:gd name="connsiteY7" fmla="*/ 1043495 h 7426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00000" h="7426586">
                <a:moveTo>
                  <a:pt x="1315999" y="1043495"/>
                </a:moveTo>
                <a:cubicBezTo>
                  <a:pt x="2029333" y="395154"/>
                  <a:pt x="2976927" y="0"/>
                  <a:pt x="4016813" y="0"/>
                </a:cubicBezTo>
                <a:cubicBezTo>
                  <a:pt x="5819283" y="0"/>
                  <a:pt x="7344464" y="1187217"/>
                  <a:pt x="7853038" y="2822336"/>
                </a:cubicBezTo>
                <a:lnTo>
                  <a:pt x="7900000" y="2987713"/>
                </a:lnTo>
                <a:lnTo>
                  <a:pt x="2935674" y="7426586"/>
                </a:lnTo>
                <a:lnTo>
                  <a:pt x="3294" y="4147084"/>
                </a:lnTo>
                <a:lnTo>
                  <a:pt x="0" y="4016813"/>
                </a:lnTo>
                <a:cubicBezTo>
                  <a:pt x="0" y="2838275"/>
                  <a:pt x="507553" y="1778282"/>
                  <a:pt x="1315999" y="1043495"/>
                </a:cubicBezTo>
                <a:close/>
              </a:path>
            </a:pathLst>
          </a:custGeom>
          <a:solidFill>
            <a:schemeClr val="bg1">
              <a:lumMod val="85000"/>
              <a:alpha val="5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72956" y="136478"/>
            <a:ext cx="813329" cy="830997"/>
          </a:xfrm>
          <a:prstGeom prst="rect">
            <a:avLst/>
          </a:prstGeom>
          <a:solidFill>
            <a:srgbClr val="FDC24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Segoe UI Light" panose="020B0502040204020203" pitchFamily="34" charset="0"/>
              </a:rPr>
              <a:t>02</a:t>
            </a:r>
            <a:endParaRPr lang="ru-RU" sz="4800" dirty="0">
              <a:latin typeface="Segoe UI Light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7848" y="245624"/>
            <a:ext cx="8203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Segoe UI Light" panose="020B0502040204020203" pitchFamily="34" charset="0"/>
              </a:rPr>
              <a:t>Общая информация о регионе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646238" y="1714221"/>
            <a:ext cx="5800255" cy="5009672"/>
            <a:chOff x="636759" y="1336807"/>
            <a:chExt cx="6173616" cy="5212337"/>
          </a:xfrm>
        </p:grpSpPr>
        <p:sp>
          <p:nvSpPr>
            <p:cNvPr id="7" name="Полилиния 6"/>
            <p:cNvSpPr/>
            <p:nvPr/>
          </p:nvSpPr>
          <p:spPr>
            <a:xfrm>
              <a:off x="1743862" y="1893543"/>
              <a:ext cx="3509720" cy="4026247"/>
            </a:xfrm>
            <a:custGeom>
              <a:avLst/>
              <a:gdLst>
                <a:gd name="connsiteX0" fmla="*/ 2589291 w 3720974"/>
                <a:gd name="connsiteY0" fmla="*/ 0 h 4291343"/>
                <a:gd name="connsiteX1" fmla="*/ 3720974 w 3720974"/>
                <a:gd name="connsiteY1" fmla="*/ 1303699 h 4291343"/>
                <a:gd name="connsiteX2" fmla="*/ 2018923 w 3720974"/>
                <a:gd name="connsiteY2" fmla="*/ 4291343 h 4291343"/>
                <a:gd name="connsiteX3" fmla="*/ 0 w 3720974"/>
                <a:gd name="connsiteY3" fmla="*/ 1412341 h 4291343"/>
                <a:gd name="connsiteX4" fmla="*/ 2589291 w 3720974"/>
                <a:gd name="connsiteY4" fmla="*/ 0 h 4291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0974" h="4291343">
                  <a:moveTo>
                    <a:pt x="2589291" y="0"/>
                  </a:moveTo>
                  <a:lnTo>
                    <a:pt x="3720974" y="1303699"/>
                  </a:lnTo>
                  <a:lnTo>
                    <a:pt x="2018923" y="4291343"/>
                  </a:lnTo>
                  <a:lnTo>
                    <a:pt x="0" y="1412341"/>
                  </a:lnTo>
                  <a:lnTo>
                    <a:pt x="2589291" y="0"/>
                  </a:lnTo>
                  <a:close/>
                </a:path>
              </a:pathLst>
            </a:custGeom>
            <a:solidFill>
              <a:srgbClr val="FDC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1498261" y="1530454"/>
              <a:ext cx="2614464" cy="1758962"/>
            </a:xfrm>
            <a:custGeom>
              <a:avLst/>
              <a:gdLst>
                <a:gd name="connsiteX0" fmla="*/ 2987644 w 2987644"/>
                <a:gd name="connsiteY0" fmla="*/ 461726 h 1973655"/>
                <a:gd name="connsiteX1" fmla="*/ 2915216 w 2987644"/>
                <a:gd name="connsiteY1" fmla="*/ 262550 h 1973655"/>
                <a:gd name="connsiteX2" fmla="*/ 2815628 w 2987644"/>
                <a:gd name="connsiteY2" fmla="*/ 298764 h 1973655"/>
                <a:gd name="connsiteX3" fmla="*/ 2752254 w 2987644"/>
                <a:gd name="connsiteY3" fmla="*/ 162962 h 1973655"/>
                <a:gd name="connsiteX4" fmla="*/ 2670773 w 2987644"/>
                <a:gd name="connsiteY4" fmla="*/ 90534 h 1973655"/>
                <a:gd name="connsiteX5" fmla="*/ 2634559 w 2987644"/>
                <a:gd name="connsiteY5" fmla="*/ 181069 h 1973655"/>
                <a:gd name="connsiteX6" fmla="*/ 2516864 w 2987644"/>
                <a:gd name="connsiteY6" fmla="*/ 162962 h 1973655"/>
                <a:gd name="connsiteX7" fmla="*/ 2507810 w 2987644"/>
                <a:gd name="connsiteY7" fmla="*/ 126748 h 1973655"/>
                <a:gd name="connsiteX8" fmla="*/ 2408222 w 2987644"/>
                <a:gd name="connsiteY8" fmla="*/ 153909 h 1973655"/>
                <a:gd name="connsiteX9" fmla="*/ 2408222 w 2987644"/>
                <a:gd name="connsiteY9" fmla="*/ 126748 h 1973655"/>
                <a:gd name="connsiteX10" fmla="*/ 2372008 w 2987644"/>
                <a:gd name="connsiteY10" fmla="*/ 72427 h 1973655"/>
                <a:gd name="connsiteX11" fmla="*/ 2308634 w 2987644"/>
                <a:gd name="connsiteY11" fmla="*/ 72427 h 1973655"/>
                <a:gd name="connsiteX12" fmla="*/ 2281474 w 2987644"/>
                <a:gd name="connsiteY12" fmla="*/ 72427 h 1973655"/>
                <a:gd name="connsiteX13" fmla="*/ 2290527 w 2987644"/>
                <a:gd name="connsiteY13" fmla="*/ 117695 h 1973655"/>
                <a:gd name="connsiteX14" fmla="*/ 2263367 w 2987644"/>
                <a:gd name="connsiteY14" fmla="*/ 153909 h 1973655"/>
                <a:gd name="connsiteX15" fmla="*/ 2227153 w 2987644"/>
                <a:gd name="connsiteY15" fmla="*/ 99588 h 1973655"/>
                <a:gd name="connsiteX16" fmla="*/ 2154725 w 2987644"/>
                <a:gd name="connsiteY16" fmla="*/ 54321 h 1973655"/>
                <a:gd name="connsiteX17" fmla="*/ 2127565 w 2987644"/>
                <a:gd name="connsiteY17" fmla="*/ 18107 h 1973655"/>
                <a:gd name="connsiteX18" fmla="*/ 2082297 w 2987644"/>
                <a:gd name="connsiteY18" fmla="*/ 54321 h 1973655"/>
                <a:gd name="connsiteX19" fmla="*/ 2027977 w 2987644"/>
                <a:gd name="connsiteY19" fmla="*/ 72427 h 1973655"/>
                <a:gd name="connsiteX20" fmla="*/ 1982709 w 2987644"/>
                <a:gd name="connsiteY20" fmla="*/ 63374 h 1973655"/>
                <a:gd name="connsiteX21" fmla="*/ 1964602 w 2987644"/>
                <a:gd name="connsiteY21" fmla="*/ 0 h 1973655"/>
                <a:gd name="connsiteX22" fmla="*/ 1919335 w 2987644"/>
                <a:gd name="connsiteY22" fmla="*/ 9053 h 1973655"/>
                <a:gd name="connsiteX23" fmla="*/ 1874068 w 2987644"/>
                <a:gd name="connsiteY23" fmla="*/ 99588 h 1973655"/>
                <a:gd name="connsiteX24" fmla="*/ 1874068 w 2987644"/>
                <a:gd name="connsiteY24" fmla="*/ 99588 h 1973655"/>
                <a:gd name="connsiteX25" fmla="*/ 1928388 w 2987644"/>
                <a:gd name="connsiteY25" fmla="*/ 199176 h 1973655"/>
                <a:gd name="connsiteX26" fmla="*/ 1955549 w 2987644"/>
                <a:gd name="connsiteY26" fmla="*/ 244443 h 1973655"/>
                <a:gd name="connsiteX27" fmla="*/ 2018923 w 2987644"/>
                <a:gd name="connsiteY27" fmla="*/ 235390 h 1973655"/>
                <a:gd name="connsiteX28" fmla="*/ 1991763 w 2987644"/>
                <a:gd name="connsiteY28" fmla="*/ 262550 h 1973655"/>
                <a:gd name="connsiteX29" fmla="*/ 1928388 w 2987644"/>
                <a:gd name="connsiteY29" fmla="*/ 325925 h 1973655"/>
                <a:gd name="connsiteX30" fmla="*/ 1928388 w 2987644"/>
                <a:gd name="connsiteY30" fmla="*/ 325925 h 1973655"/>
                <a:gd name="connsiteX31" fmla="*/ 1865014 w 2987644"/>
                <a:gd name="connsiteY31" fmla="*/ 344031 h 1973655"/>
                <a:gd name="connsiteX32" fmla="*/ 1846907 w 2987644"/>
                <a:gd name="connsiteY32" fmla="*/ 488887 h 1973655"/>
                <a:gd name="connsiteX33" fmla="*/ 1674891 w 2987644"/>
                <a:gd name="connsiteY33" fmla="*/ 470780 h 1973655"/>
                <a:gd name="connsiteX34" fmla="*/ 1620571 w 2987644"/>
                <a:gd name="connsiteY34" fmla="*/ 470780 h 1973655"/>
                <a:gd name="connsiteX35" fmla="*/ 1602464 w 2987644"/>
                <a:gd name="connsiteY35" fmla="*/ 534154 h 1973655"/>
                <a:gd name="connsiteX36" fmla="*/ 1566250 w 2987644"/>
                <a:gd name="connsiteY36" fmla="*/ 443620 h 1973655"/>
                <a:gd name="connsiteX37" fmla="*/ 1520983 w 2987644"/>
                <a:gd name="connsiteY37" fmla="*/ 443620 h 1973655"/>
                <a:gd name="connsiteX38" fmla="*/ 1484769 w 2987644"/>
                <a:gd name="connsiteY38" fmla="*/ 434566 h 1973655"/>
                <a:gd name="connsiteX39" fmla="*/ 1484769 w 2987644"/>
                <a:gd name="connsiteY39" fmla="*/ 434566 h 1973655"/>
                <a:gd name="connsiteX40" fmla="*/ 1367074 w 2987644"/>
                <a:gd name="connsiteY40" fmla="*/ 543208 h 1973655"/>
                <a:gd name="connsiteX41" fmla="*/ 1321806 w 2987644"/>
                <a:gd name="connsiteY41" fmla="*/ 561315 h 1973655"/>
                <a:gd name="connsiteX42" fmla="*/ 1240325 w 2987644"/>
                <a:gd name="connsiteY42" fmla="*/ 525101 h 1973655"/>
                <a:gd name="connsiteX43" fmla="*/ 950614 w 2987644"/>
                <a:gd name="connsiteY43" fmla="*/ 525101 h 1973655"/>
                <a:gd name="connsiteX44" fmla="*/ 869133 w 2987644"/>
                <a:gd name="connsiteY44" fmla="*/ 497940 h 1973655"/>
                <a:gd name="connsiteX45" fmla="*/ 787652 w 2987644"/>
                <a:gd name="connsiteY45" fmla="*/ 570368 h 1973655"/>
                <a:gd name="connsiteX46" fmla="*/ 823866 w 2987644"/>
                <a:gd name="connsiteY46" fmla="*/ 606582 h 1973655"/>
                <a:gd name="connsiteX47" fmla="*/ 760491 w 2987644"/>
                <a:gd name="connsiteY47" fmla="*/ 633742 h 1973655"/>
                <a:gd name="connsiteX48" fmla="*/ 724278 w 2987644"/>
                <a:gd name="connsiteY48" fmla="*/ 669956 h 1973655"/>
                <a:gd name="connsiteX49" fmla="*/ 660903 w 2987644"/>
                <a:gd name="connsiteY49" fmla="*/ 787651 h 1973655"/>
                <a:gd name="connsiteX50" fmla="*/ 579422 w 2987644"/>
                <a:gd name="connsiteY50" fmla="*/ 742384 h 1973655"/>
                <a:gd name="connsiteX51" fmla="*/ 506994 w 2987644"/>
                <a:gd name="connsiteY51" fmla="*/ 742384 h 1973655"/>
                <a:gd name="connsiteX52" fmla="*/ 479834 w 2987644"/>
                <a:gd name="connsiteY52" fmla="*/ 742384 h 1973655"/>
                <a:gd name="connsiteX53" fmla="*/ 452674 w 2987644"/>
                <a:gd name="connsiteY53" fmla="*/ 823865 h 1973655"/>
                <a:gd name="connsiteX54" fmla="*/ 461727 w 2987644"/>
                <a:gd name="connsiteY54" fmla="*/ 905346 h 1973655"/>
                <a:gd name="connsiteX55" fmla="*/ 443620 w 2987644"/>
                <a:gd name="connsiteY55" fmla="*/ 941560 h 1973655"/>
                <a:gd name="connsiteX56" fmla="*/ 416460 w 2987644"/>
                <a:gd name="connsiteY56" fmla="*/ 986827 h 1973655"/>
                <a:gd name="connsiteX57" fmla="*/ 407406 w 2987644"/>
                <a:gd name="connsiteY57" fmla="*/ 1032095 h 1973655"/>
                <a:gd name="connsiteX58" fmla="*/ 380246 w 2987644"/>
                <a:gd name="connsiteY58" fmla="*/ 1050202 h 1973655"/>
                <a:gd name="connsiteX59" fmla="*/ 380246 w 2987644"/>
                <a:gd name="connsiteY59" fmla="*/ 1050202 h 1973655"/>
                <a:gd name="connsiteX60" fmla="*/ 389299 w 2987644"/>
                <a:gd name="connsiteY60" fmla="*/ 1149790 h 1973655"/>
                <a:gd name="connsiteX61" fmla="*/ 362139 w 2987644"/>
                <a:gd name="connsiteY61" fmla="*/ 1204111 h 1973655"/>
                <a:gd name="connsiteX62" fmla="*/ 362139 w 2987644"/>
                <a:gd name="connsiteY62" fmla="*/ 1204111 h 1973655"/>
                <a:gd name="connsiteX63" fmla="*/ 280658 w 2987644"/>
                <a:gd name="connsiteY63" fmla="*/ 1267485 h 1973655"/>
                <a:gd name="connsiteX64" fmla="*/ 262551 w 2987644"/>
                <a:gd name="connsiteY64" fmla="*/ 1231271 h 1973655"/>
                <a:gd name="connsiteX65" fmla="*/ 226337 w 2987644"/>
                <a:gd name="connsiteY65" fmla="*/ 1294645 h 1973655"/>
                <a:gd name="connsiteX66" fmla="*/ 190123 w 2987644"/>
                <a:gd name="connsiteY66" fmla="*/ 1267485 h 1973655"/>
                <a:gd name="connsiteX67" fmla="*/ 108642 w 2987644"/>
                <a:gd name="connsiteY67" fmla="*/ 1249378 h 1973655"/>
                <a:gd name="connsiteX68" fmla="*/ 117695 w 2987644"/>
                <a:gd name="connsiteY68" fmla="*/ 1312752 h 1973655"/>
                <a:gd name="connsiteX69" fmla="*/ 117695 w 2987644"/>
                <a:gd name="connsiteY69" fmla="*/ 1348966 h 1973655"/>
                <a:gd name="connsiteX70" fmla="*/ 117695 w 2987644"/>
                <a:gd name="connsiteY70" fmla="*/ 1348966 h 1973655"/>
                <a:gd name="connsiteX71" fmla="*/ 81482 w 2987644"/>
                <a:gd name="connsiteY71" fmla="*/ 1430447 h 1973655"/>
                <a:gd name="connsiteX72" fmla="*/ 117695 w 2987644"/>
                <a:gd name="connsiteY72" fmla="*/ 1484768 h 1973655"/>
                <a:gd name="connsiteX73" fmla="*/ 108642 w 2987644"/>
                <a:gd name="connsiteY73" fmla="*/ 1539089 h 1973655"/>
                <a:gd name="connsiteX74" fmla="*/ 54321 w 2987644"/>
                <a:gd name="connsiteY74" fmla="*/ 1539089 h 1973655"/>
                <a:gd name="connsiteX75" fmla="*/ 0 w 2987644"/>
                <a:gd name="connsiteY75" fmla="*/ 1611517 h 1973655"/>
                <a:gd name="connsiteX76" fmla="*/ 9054 w 2987644"/>
                <a:gd name="connsiteY76" fmla="*/ 1620570 h 1973655"/>
                <a:gd name="connsiteX77" fmla="*/ 81482 w 2987644"/>
                <a:gd name="connsiteY77" fmla="*/ 1611517 h 1973655"/>
                <a:gd name="connsiteX78" fmla="*/ 81482 w 2987644"/>
                <a:gd name="connsiteY78" fmla="*/ 1702051 h 1973655"/>
                <a:gd name="connsiteX79" fmla="*/ 135802 w 2987644"/>
                <a:gd name="connsiteY79" fmla="*/ 1738265 h 1973655"/>
                <a:gd name="connsiteX80" fmla="*/ 190123 w 2987644"/>
                <a:gd name="connsiteY80" fmla="*/ 1747319 h 1973655"/>
                <a:gd name="connsiteX81" fmla="*/ 199177 w 2987644"/>
                <a:gd name="connsiteY81" fmla="*/ 1720158 h 1973655"/>
                <a:gd name="connsiteX82" fmla="*/ 235390 w 2987644"/>
                <a:gd name="connsiteY82" fmla="*/ 1801639 h 1973655"/>
                <a:gd name="connsiteX83" fmla="*/ 325925 w 2987644"/>
                <a:gd name="connsiteY83" fmla="*/ 1783532 h 1973655"/>
                <a:gd name="connsiteX84" fmla="*/ 334979 w 2987644"/>
                <a:gd name="connsiteY84" fmla="*/ 1865014 h 1973655"/>
                <a:gd name="connsiteX85" fmla="*/ 362139 w 2987644"/>
                <a:gd name="connsiteY85" fmla="*/ 1919334 h 1973655"/>
                <a:gd name="connsiteX86" fmla="*/ 362139 w 2987644"/>
                <a:gd name="connsiteY86" fmla="*/ 1919334 h 1973655"/>
                <a:gd name="connsiteX87" fmla="*/ 425513 w 2987644"/>
                <a:gd name="connsiteY87" fmla="*/ 1973655 h 1973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2987644" h="1973655">
                  <a:moveTo>
                    <a:pt x="2987644" y="461726"/>
                  </a:moveTo>
                  <a:lnTo>
                    <a:pt x="2915216" y="262550"/>
                  </a:lnTo>
                  <a:lnTo>
                    <a:pt x="2815628" y="298764"/>
                  </a:lnTo>
                  <a:lnTo>
                    <a:pt x="2752254" y="162962"/>
                  </a:lnTo>
                  <a:lnTo>
                    <a:pt x="2670773" y="90534"/>
                  </a:lnTo>
                  <a:lnTo>
                    <a:pt x="2634559" y="181069"/>
                  </a:lnTo>
                  <a:lnTo>
                    <a:pt x="2516864" y="162962"/>
                  </a:lnTo>
                  <a:lnTo>
                    <a:pt x="2507810" y="126748"/>
                  </a:lnTo>
                  <a:lnTo>
                    <a:pt x="2408222" y="153909"/>
                  </a:lnTo>
                  <a:lnTo>
                    <a:pt x="2408222" y="126748"/>
                  </a:lnTo>
                  <a:lnTo>
                    <a:pt x="2372008" y="72427"/>
                  </a:lnTo>
                  <a:lnTo>
                    <a:pt x="2308634" y="72427"/>
                  </a:lnTo>
                  <a:lnTo>
                    <a:pt x="2281474" y="72427"/>
                  </a:lnTo>
                  <a:lnTo>
                    <a:pt x="2290527" y="117695"/>
                  </a:lnTo>
                  <a:lnTo>
                    <a:pt x="2263367" y="153909"/>
                  </a:lnTo>
                  <a:lnTo>
                    <a:pt x="2227153" y="99588"/>
                  </a:lnTo>
                  <a:lnTo>
                    <a:pt x="2154725" y="54321"/>
                  </a:lnTo>
                  <a:lnTo>
                    <a:pt x="2127565" y="18107"/>
                  </a:lnTo>
                  <a:lnTo>
                    <a:pt x="2082297" y="54321"/>
                  </a:lnTo>
                  <a:lnTo>
                    <a:pt x="2027977" y="72427"/>
                  </a:lnTo>
                  <a:lnTo>
                    <a:pt x="1982709" y="63374"/>
                  </a:lnTo>
                  <a:lnTo>
                    <a:pt x="1964602" y="0"/>
                  </a:lnTo>
                  <a:lnTo>
                    <a:pt x="1919335" y="9053"/>
                  </a:lnTo>
                  <a:lnTo>
                    <a:pt x="1874068" y="99588"/>
                  </a:lnTo>
                  <a:lnTo>
                    <a:pt x="1874068" y="99588"/>
                  </a:lnTo>
                  <a:lnTo>
                    <a:pt x="1928388" y="199176"/>
                  </a:lnTo>
                  <a:lnTo>
                    <a:pt x="1955549" y="244443"/>
                  </a:lnTo>
                  <a:lnTo>
                    <a:pt x="2018923" y="235390"/>
                  </a:lnTo>
                  <a:lnTo>
                    <a:pt x="1991763" y="262550"/>
                  </a:lnTo>
                  <a:lnTo>
                    <a:pt x="1928388" y="325925"/>
                  </a:lnTo>
                  <a:lnTo>
                    <a:pt x="1928388" y="325925"/>
                  </a:lnTo>
                  <a:lnTo>
                    <a:pt x="1865014" y="344031"/>
                  </a:lnTo>
                  <a:lnTo>
                    <a:pt x="1846907" y="488887"/>
                  </a:lnTo>
                  <a:lnTo>
                    <a:pt x="1674891" y="470780"/>
                  </a:lnTo>
                  <a:lnTo>
                    <a:pt x="1620571" y="470780"/>
                  </a:lnTo>
                  <a:lnTo>
                    <a:pt x="1602464" y="534154"/>
                  </a:lnTo>
                  <a:lnTo>
                    <a:pt x="1566250" y="443620"/>
                  </a:lnTo>
                  <a:lnTo>
                    <a:pt x="1520983" y="443620"/>
                  </a:lnTo>
                  <a:lnTo>
                    <a:pt x="1484769" y="434566"/>
                  </a:lnTo>
                  <a:lnTo>
                    <a:pt x="1484769" y="434566"/>
                  </a:lnTo>
                  <a:lnTo>
                    <a:pt x="1367074" y="543208"/>
                  </a:lnTo>
                  <a:lnTo>
                    <a:pt x="1321806" y="561315"/>
                  </a:lnTo>
                  <a:lnTo>
                    <a:pt x="1240325" y="525101"/>
                  </a:lnTo>
                  <a:lnTo>
                    <a:pt x="950614" y="525101"/>
                  </a:lnTo>
                  <a:lnTo>
                    <a:pt x="869133" y="497940"/>
                  </a:lnTo>
                  <a:lnTo>
                    <a:pt x="787652" y="570368"/>
                  </a:lnTo>
                  <a:lnTo>
                    <a:pt x="823866" y="606582"/>
                  </a:lnTo>
                  <a:lnTo>
                    <a:pt x="760491" y="633742"/>
                  </a:lnTo>
                  <a:lnTo>
                    <a:pt x="724278" y="669956"/>
                  </a:lnTo>
                  <a:lnTo>
                    <a:pt x="660903" y="787651"/>
                  </a:lnTo>
                  <a:lnTo>
                    <a:pt x="579422" y="742384"/>
                  </a:lnTo>
                  <a:lnTo>
                    <a:pt x="506994" y="742384"/>
                  </a:lnTo>
                  <a:lnTo>
                    <a:pt x="479834" y="742384"/>
                  </a:lnTo>
                  <a:lnTo>
                    <a:pt x="452674" y="823865"/>
                  </a:lnTo>
                  <a:lnTo>
                    <a:pt x="461727" y="905346"/>
                  </a:lnTo>
                  <a:lnTo>
                    <a:pt x="443620" y="941560"/>
                  </a:lnTo>
                  <a:lnTo>
                    <a:pt x="416460" y="986827"/>
                  </a:lnTo>
                  <a:lnTo>
                    <a:pt x="407406" y="1032095"/>
                  </a:lnTo>
                  <a:lnTo>
                    <a:pt x="380246" y="1050202"/>
                  </a:lnTo>
                  <a:lnTo>
                    <a:pt x="380246" y="1050202"/>
                  </a:lnTo>
                  <a:lnTo>
                    <a:pt x="389299" y="1149790"/>
                  </a:lnTo>
                  <a:lnTo>
                    <a:pt x="362139" y="1204111"/>
                  </a:lnTo>
                  <a:lnTo>
                    <a:pt x="362139" y="1204111"/>
                  </a:lnTo>
                  <a:lnTo>
                    <a:pt x="280658" y="1267485"/>
                  </a:lnTo>
                  <a:lnTo>
                    <a:pt x="262551" y="1231271"/>
                  </a:lnTo>
                  <a:lnTo>
                    <a:pt x="226337" y="1294645"/>
                  </a:lnTo>
                  <a:lnTo>
                    <a:pt x="190123" y="1267485"/>
                  </a:lnTo>
                  <a:lnTo>
                    <a:pt x="108642" y="1249378"/>
                  </a:lnTo>
                  <a:lnTo>
                    <a:pt x="117695" y="1312752"/>
                  </a:lnTo>
                  <a:lnTo>
                    <a:pt x="117695" y="1348966"/>
                  </a:lnTo>
                  <a:lnTo>
                    <a:pt x="117695" y="1348966"/>
                  </a:lnTo>
                  <a:lnTo>
                    <a:pt x="81482" y="1430447"/>
                  </a:lnTo>
                  <a:lnTo>
                    <a:pt x="117695" y="1484768"/>
                  </a:lnTo>
                  <a:lnTo>
                    <a:pt x="108642" y="1539089"/>
                  </a:lnTo>
                  <a:lnTo>
                    <a:pt x="54321" y="1539089"/>
                  </a:lnTo>
                  <a:lnTo>
                    <a:pt x="0" y="1611517"/>
                  </a:lnTo>
                  <a:lnTo>
                    <a:pt x="9054" y="1620570"/>
                  </a:lnTo>
                  <a:lnTo>
                    <a:pt x="81482" y="1611517"/>
                  </a:lnTo>
                  <a:lnTo>
                    <a:pt x="81482" y="1702051"/>
                  </a:lnTo>
                  <a:lnTo>
                    <a:pt x="135802" y="1738265"/>
                  </a:lnTo>
                  <a:lnTo>
                    <a:pt x="190123" y="1747319"/>
                  </a:lnTo>
                  <a:lnTo>
                    <a:pt x="199177" y="1720158"/>
                  </a:lnTo>
                  <a:lnTo>
                    <a:pt x="235390" y="1801639"/>
                  </a:lnTo>
                  <a:lnTo>
                    <a:pt x="325925" y="1783532"/>
                  </a:lnTo>
                  <a:lnTo>
                    <a:pt x="334979" y="1865014"/>
                  </a:lnTo>
                  <a:lnTo>
                    <a:pt x="362139" y="1919334"/>
                  </a:lnTo>
                  <a:lnTo>
                    <a:pt x="362139" y="1919334"/>
                  </a:lnTo>
                  <a:lnTo>
                    <a:pt x="425513" y="1973655"/>
                  </a:lnTo>
                </a:path>
              </a:pathLst>
            </a:custGeom>
            <a:solidFill>
              <a:srgbClr val="FDC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1514106" y="3273279"/>
              <a:ext cx="2170797" cy="3114493"/>
            </a:xfrm>
            <a:custGeom>
              <a:avLst/>
              <a:gdLst>
                <a:gd name="connsiteX0" fmla="*/ 434567 w 2480650"/>
                <a:gd name="connsiteY0" fmla="*/ 0 h 3494638"/>
                <a:gd name="connsiteX1" fmla="*/ 371192 w 2480650"/>
                <a:gd name="connsiteY1" fmla="*/ 63375 h 3494638"/>
                <a:gd name="connsiteX2" fmla="*/ 316872 w 2480650"/>
                <a:gd name="connsiteY2" fmla="*/ 18107 h 3494638"/>
                <a:gd name="connsiteX3" fmla="*/ 289711 w 2480650"/>
                <a:gd name="connsiteY3" fmla="*/ 72428 h 3494638"/>
                <a:gd name="connsiteX4" fmla="*/ 244444 w 2480650"/>
                <a:gd name="connsiteY4" fmla="*/ 108642 h 3494638"/>
                <a:gd name="connsiteX5" fmla="*/ 190123 w 2480650"/>
                <a:gd name="connsiteY5" fmla="*/ 108642 h 3494638"/>
                <a:gd name="connsiteX6" fmla="*/ 190123 w 2480650"/>
                <a:gd name="connsiteY6" fmla="*/ 162963 h 3494638"/>
                <a:gd name="connsiteX7" fmla="*/ 226337 w 2480650"/>
                <a:gd name="connsiteY7" fmla="*/ 199177 h 3494638"/>
                <a:gd name="connsiteX8" fmla="*/ 172016 w 2480650"/>
                <a:gd name="connsiteY8" fmla="*/ 235390 h 3494638"/>
                <a:gd name="connsiteX9" fmla="*/ 172016 w 2480650"/>
                <a:gd name="connsiteY9" fmla="*/ 262551 h 3494638"/>
                <a:gd name="connsiteX10" fmla="*/ 117695 w 2480650"/>
                <a:gd name="connsiteY10" fmla="*/ 271604 h 3494638"/>
                <a:gd name="connsiteX11" fmla="*/ 90535 w 2480650"/>
                <a:gd name="connsiteY11" fmla="*/ 226337 h 3494638"/>
                <a:gd name="connsiteX12" fmla="*/ 54321 w 2480650"/>
                <a:gd name="connsiteY12" fmla="*/ 235390 h 3494638"/>
                <a:gd name="connsiteX13" fmla="*/ 0 w 2480650"/>
                <a:gd name="connsiteY13" fmla="*/ 208230 h 3494638"/>
                <a:gd name="connsiteX14" fmla="*/ 0 w 2480650"/>
                <a:gd name="connsiteY14" fmla="*/ 208230 h 3494638"/>
                <a:gd name="connsiteX15" fmla="*/ 36214 w 2480650"/>
                <a:gd name="connsiteY15" fmla="*/ 344032 h 3494638"/>
                <a:gd name="connsiteX16" fmla="*/ 36214 w 2480650"/>
                <a:gd name="connsiteY16" fmla="*/ 344032 h 3494638"/>
                <a:gd name="connsiteX17" fmla="*/ 108642 w 2480650"/>
                <a:gd name="connsiteY17" fmla="*/ 407406 h 3494638"/>
                <a:gd name="connsiteX18" fmla="*/ 144856 w 2480650"/>
                <a:gd name="connsiteY18" fmla="*/ 425513 h 3494638"/>
                <a:gd name="connsiteX19" fmla="*/ 63375 w 2480650"/>
                <a:gd name="connsiteY19" fmla="*/ 425513 h 3494638"/>
                <a:gd name="connsiteX20" fmla="*/ 0 w 2480650"/>
                <a:gd name="connsiteY20" fmla="*/ 425513 h 3494638"/>
                <a:gd name="connsiteX21" fmla="*/ 0 w 2480650"/>
                <a:gd name="connsiteY21" fmla="*/ 425513 h 3494638"/>
                <a:gd name="connsiteX22" fmla="*/ 36214 w 2480650"/>
                <a:gd name="connsiteY22" fmla="*/ 470780 h 3494638"/>
                <a:gd name="connsiteX23" fmla="*/ 81481 w 2480650"/>
                <a:gd name="connsiteY23" fmla="*/ 488887 h 3494638"/>
                <a:gd name="connsiteX24" fmla="*/ 63375 w 2480650"/>
                <a:gd name="connsiteY24" fmla="*/ 534155 h 3494638"/>
                <a:gd name="connsiteX25" fmla="*/ 9054 w 2480650"/>
                <a:gd name="connsiteY25" fmla="*/ 597529 h 3494638"/>
                <a:gd name="connsiteX26" fmla="*/ 117695 w 2480650"/>
                <a:gd name="connsiteY26" fmla="*/ 615636 h 3494638"/>
                <a:gd name="connsiteX27" fmla="*/ 199177 w 2480650"/>
                <a:gd name="connsiteY27" fmla="*/ 715224 h 3494638"/>
                <a:gd name="connsiteX28" fmla="*/ 262551 w 2480650"/>
                <a:gd name="connsiteY28" fmla="*/ 751438 h 3494638"/>
                <a:gd name="connsiteX29" fmla="*/ 217283 w 2480650"/>
                <a:gd name="connsiteY29" fmla="*/ 787652 h 3494638"/>
                <a:gd name="connsiteX30" fmla="*/ 353085 w 2480650"/>
                <a:gd name="connsiteY30" fmla="*/ 832919 h 3494638"/>
                <a:gd name="connsiteX31" fmla="*/ 344032 w 2480650"/>
                <a:gd name="connsiteY31" fmla="*/ 869133 h 3494638"/>
                <a:gd name="connsiteX32" fmla="*/ 371192 w 2480650"/>
                <a:gd name="connsiteY32" fmla="*/ 950614 h 3494638"/>
                <a:gd name="connsiteX33" fmla="*/ 452674 w 2480650"/>
                <a:gd name="connsiteY33" fmla="*/ 986828 h 3494638"/>
                <a:gd name="connsiteX34" fmla="*/ 479834 w 2480650"/>
                <a:gd name="connsiteY34" fmla="*/ 1032095 h 3494638"/>
                <a:gd name="connsiteX35" fmla="*/ 534155 w 2480650"/>
                <a:gd name="connsiteY35" fmla="*/ 1032095 h 3494638"/>
                <a:gd name="connsiteX36" fmla="*/ 534155 w 2480650"/>
                <a:gd name="connsiteY36" fmla="*/ 1032095 h 3494638"/>
                <a:gd name="connsiteX37" fmla="*/ 597529 w 2480650"/>
                <a:gd name="connsiteY37" fmla="*/ 1122630 h 3494638"/>
                <a:gd name="connsiteX38" fmla="*/ 570369 w 2480650"/>
                <a:gd name="connsiteY38" fmla="*/ 1167897 h 3494638"/>
                <a:gd name="connsiteX39" fmla="*/ 561315 w 2480650"/>
                <a:gd name="connsiteY39" fmla="*/ 1249378 h 3494638"/>
                <a:gd name="connsiteX40" fmla="*/ 561315 w 2480650"/>
                <a:gd name="connsiteY40" fmla="*/ 1312753 h 3494638"/>
                <a:gd name="connsiteX41" fmla="*/ 561315 w 2480650"/>
                <a:gd name="connsiteY41" fmla="*/ 1403287 h 3494638"/>
                <a:gd name="connsiteX42" fmla="*/ 561315 w 2480650"/>
                <a:gd name="connsiteY42" fmla="*/ 1448555 h 3494638"/>
                <a:gd name="connsiteX43" fmla="*/ 561315 w 2480650"/>
                <a:gd name="connsiteY43" fmla="*/ 1448555 h 3494638"/>
                <a:gd name="connsiteX44" fmla="*/ 624689 w 2480650"/>
                <a:gd name="connsiteY44" fmla="*/ 1520982 h 3494638"/>
                <a:gd name="connsiteX45" fmla="*/ 706171 w 2480650"/>
                <a:gd name="connsiteY45" fmla="*/ 1548143 h 3494638"/>
                <a:gd name="connsiteX46" fmla="*/ 715224 w 2480650"/>
                <a:gd name="connsiteY46" fmla="*/ 1611517 h 3494638"/>
                <a:gd name="connsiteX47" fmla="*/ 751438 w 2480650"/>
                <a:gd name="connsiteY47" fmla="*/ 1629624 h 3494638"/>
                <a:gd name="connsiteX48" fmla="*/ 823866 w 2480650"/>
                <a:gd name="connsiteY48" fmla="*/ 1674891 h 3494638"/>
                <a:gd name="connsiteX49" fmla="*/ 923454 w 2480650"/>
                <a:gd name="connsiteY49" fmla="*/ 1702052 h 3494638"/>
                <a:gd name="connsiteX50" fmla="*/ 968721 w 2480650"/>
                <a:gd name="connsiteY50" fmla="*/ 1611517 h 3494638"/>
                <a:gd name="connsiteX51" fmla="*/ 1095470 w 2480650"/>
                <a:gd name="connsiteY51" fmla="*/ 1584357 h 3494638"/>
                <a:gd name="connsiteX52" fmla="*/ 1158844 w 2480650"/>
                <a:gd name="connsiteY52" fmla="*/ 1638677 h 3494638"/>
                <a:gd name="connsiteX53" fmla="*/ 1158844 w 2480650"/>
                <a:gd name="connsiteY53" fmla="*/ 1765426 h 3494638"/>
                <a:gd name="connsiteX54" fmla="*/ 1140737 w 2480650"/>
                <a:gd name="connsiteY54" fmla="*/ 1837854 h 3494638"/>
                <a:gd name="connsiteX55" fmla="*/ 1068309 w 2480650"/>
                <a:gd name="connsiteY55" fmla="*/ 1865014 h 3494638"/>
                <a:gd name="connsiteX56" fmla="*/ 968721 w 2480650"/>
                <a:gd name="connsiteY56" fmla="*/ 1919335 h 3494638"/>
                <a:gd name="connsiteX57" fmla="*/ 959668 w 2480650"/>
                <a:gd name="connsiteY57" fmla="*/ 1937442 h 3494638"/>
                <a:gd name="connsiteX58" fmla="*/ 950614 w 2480650"/>
                <a:gd name="connsiteY58" fmla="*/ 2037030 h 3494638"/>
                <a:gd name="connsiteX59" fmla="*/ 950614 w 2480650"/>
                <a:gd name="connsiteY59" fmla="*/ 2037030 h 3494638"/>
                <a:gd name="connsiteX60" fmla="*/ 1023042 w 2480650"/>
                <a:gd name="connsiteY60" fmla="*/ 2172832 h 3494638"/>
                <a:gd name="connsiteX61" fmla="*/ 1068309 w 2480650"/>
                <a:gd name="connsiteY61" fmla="*/ 2190939 h 3494638"/>
                <a:gd name="connsiteX62" fmla="*/ 1068309 w 2480650"/>
                <a:gd name="connsiteY62" fmla="*/ 2190939 h 3494638"/>
                <a:gd name="connsiteX63" fmla="*/ 1041149 w 2480650"/>
                <a:gd name="connsiteY63" fmla="*/ 2272420 h 3494638"/>
                <a:gd name="connsiteX64" fmla="*/ 1077363 w 2480650"/>
                <a:gd name="connsiteY64" fmla="*/ 2372008 h 3494638"/>
                <a:gd name="connsiteX65" fmla="*/ 1077363 w 2480650"/>
                <a:gd name="connsiteY65" fmla="*/ 2372008 h 3494638"/>
                <a:gd name="connsiteX66" fmla="*/ 1032095 w 2480650"/>
                <a:gd name="connsiteY66" fmla="*/ 2435382 h 3494638"/>
                <a:gd name="connsiteX67" fmla="*/ 986828 w 2480650"/>
                <a:gd name="connsiteY67" fmla="*/ 2453489 h 3494638"/>
                <a:gd name="connsiteX68" fmla="*/ 986828 w 2480650"/>
                <a:gd name="connsiteY68" fmla="*/ 2453489 h 3494638"/>
                <a:gd name="connsiteX69" fmla="*/ 986828 w 2480650"/>
                <a:gd name="connsiteY69" fmla="*/ 2453489 h 3494638"/>
                <a:gd name="connsiteX70" fmla="*/ 914400 w 2480650"/>
                <a:gd name="connsiteY70" fmla="*/ 2507810 h 3494638"/>
                <a:gd name="connsiteX71" fmla="*/ 1023042 w 2480650"/>
                <a:gd name="connsiteY71" fmla="*/ 2534971 h 3494638"/>
                <a:gd name="connsiteX72" fmla="*/ 995881 w 2480650"/>
                <a:gd name="connsiteY72" fmla="*/ 2598345 h 3494638"/>
                <a:gd name="connsiteX73" fmla="*/ 1004935 w 2480650"/>
                <a:gd name="connsiteY73" fmla="*/ 2661719 h 3494638"/>
                <a:gd name="connsiteX74" fmla="*/ 905347 w 2480650"/>
                <a:gd name="connsiteY74" fmla="*/ 2706986 h 3494638"/>
                <a:gd name="connsiteX75" fmla="*/ 896293 w 2480650"/>
                <a:gd name="connsiteY75" fmla="*/ 2761307 h 3494638"/>
                <a:gd name="connsiteX76" fmla="*/ 932507 w 2480650"/>
                <a:gd name="connsiteY76" fmla="*/ 2788468 h 3494638"/>
                <a:gd name="connsiteX77" fmla="*/ 923454 w 2480650"/>
                <a:gd name="connsiteY77" fmla="*/ 2815628 h 3494638"/>
                <a:gd name="connsiteX78" fmla="*/ 950614 w 2480650"/>
                <a:gd name="connsiteY78" fmla="*/ 2851842 h 3494638"/>
                <a:gd name="connsiteX79" fmla="*/ 1004935 w 2480650"/>
                <a:gd name="connsiteY79" fmla="*/ 2806575 h 3494638"/>
                <a:gd name="connsiteX80" fmla="*/ 1023042 w 2480650"/>
                <a:gd name="connsiteY80" fmla="*/ 2806575 h 3494638"/>
                <a:gd name="connsiteX81" fmla="*/ 1113577 w 2480650"/>
                <a:gd name="connsiteY81" fmla="*/ 2924270 h 3494638"/>
                <a:gd name="connsiteX82" fmla="*/ 1113577 w 2480650"/>
                <a:gd name="connsiteY82" fmla="*/ 2978590 h 3494638"/>
                <a:gd name="connsiteX83" fmla="*/ 1149790 w 2480650"/>
                <a:gd name="connsiteY83" fmla="*/ 3023858 h 3494638"/>
                <a:gd name="connsiteX84" fmla="*/ 1158844 w 2480650"/>
                <a:gd name="connsiteY84" fmla="*/ 3069125 h 3494638"/>
                <a:gd name="connsiteX85" fmla="*/ 1158844 w 2480650"/>
                <a:gd name="connsiteY85" fmla="*/ 3087232 h 3494638"/>
                <a:gd name="connsiteX86" fmla="*/ 1158844 w 2480650"/>
                <a:gd name="connsiteY86" fmla="*/ 3087232 h 3494638"/>
                <a:gd name="connsiteX87" fmla="*/ 1167897 w 2480650"/>
                <a:gd name="connsiteY87" fmla="*/ 3195874 h 3494638"/>
                <a:gd name="connsiteX88" fmla="*/ 1231272 w 2480650"/>
                <a:gd name="connsiteY88" fmla="*/ 3168713 h 3494638"/>
                <a:gd name="connsiteX89" fmla="*/ 1276539 w 2480650"/>
                <a:gd name="connsiteY89" fmla="*/ 3114392 h 3494638"/>
                <a:gd name="connsiteX90" fmla="*/ 1321806 w 2480650"/>
                <a:gd name="connsiteY90" fmla="*/ 3195874 h 3494638"/>
                <a:gd name="connsiteX91" fmla="*/ 1367074 w 2480650"/>
                <a:gd name="connsiteY91" fmla="*/ 3277355 h 3494638"/>
                <a:gd name="connsiteX92" fmla="*/ 1466662 w 2480650"/>
                <a:gd name="connsiteY92" fmla="*/ 3295462 h 3494638"/>
                <a:gd name="connsiteX93" fmla="*/ 1403287 w 2480650"/>
                <a:gd name="connsiteY93" fmla="*/ 3413157 h 3494638"/>
                <a:gd name="connsiteX94" fmla="*/ 1457608 w 2480650"/>
                <a:gd name="connsiteY94" fmla="*/ 3467477 h 3494638"/>
                <a:gd name="connsiteX95" fmla="*/ 1557196 w 2480650"/>
                <a:gd name="connsiteY95" fmla="*/ 3413157 h 3494638"/>
                <a:gd name="connsiteX96" fmla="*/ 1620571 w 2480650"/>
                <a:gd name="connsiteY96" fmla="*/ 3313569 h 3494638"/>
                <a:gd name="connsiteX97" fmla="*/ 1647731 w 2480650"/>
                <a:gd name="connsiteY97" fmla="*/ 3376943 h 3494638"/>
                <a:gd name="connsiteX98" fmla="*/ 1711105 w 2480650"/>
                <a:gd name="connsiteY98" fmla="*/ 3385996 h 3494638"/>
                <a:gd name="connsiteX99" fmla="*/ 1702052 w 2480650"/>
                <a:gd name="connsiteY99" fmla="*/ 3268301 h 3494638"/>
                <a:gd name="connsiteX100" fmla="*/ 1819747 w 2480650"/>
                <a:gd name="connsiteY100" fmla="*/ 3313569 h 3494638"/>
                <a:gd name="connsiteX101" fmla="*/ 1883121 w 2480650"/>
                <a:gd name="connsiteY101" fmla="*/ 3404103 h 3494638"/>
                <a:gd name="connsiteX102" fmla="*/ 1937442 w 2480650"/>
                <a:gd name="connsiteY102" fmla="*/ 3476531 h 3494638"/>
                <a:gd name="connsiteX103" fmla="*/ 2027977 w 2480650"/>
                <a:gd name="connsiteY103" fmla="*/ 3494638 h 3494638"/>
                <a:gd name="connsiteX104" fmla="*/ 2055137 w 2480650"/>
                <a:gd name="connsiteY104" fmla="*/ 3404103 h 3494638"/>
                <a:gd name="connsiteX105" fmla="*/ 2100404 w 2480650"/>
                <a:gd name="connsiteY105" fmla="*/ 3422210 h 3494638"/>
                <a:gd name="connsiteX106" fmla="*/ 2163778 w 2480650"/>
                <a:gd name="connsiteY106" fmla="*/ 3358836 h 3494638"/>
                <a:gd name="connsiteX107" fmla="*/ 2199992 w 2480650"/>
                <a:gd name="connsiteY107" fmla="*/ 3395050 h 3494638"/>
                <a:gd name="connsiteX108" fmla="*/ 2236206 w 2480650"/>
                <a:gd name="connsiteY108" fmla="*/ 3358836 h 3494638"/>
                <a:gd name="connsiteX109" fmla="*/ 2299580 w 2480650"/>
                <a:gd name="connsiteY109" fmla="*/ 3449371 h 3494638"/>
                <a:gd name="connsiteX110" fmla="*/ 2299580 w 2480650"/>
                <a:gd name="connsiteY110" fmla="*/ 3449371 h 3494638"/>
                <a:gd name="connsiteX111" fmla="*/ 2353901 w 2480650"/>
                <a:gd name="connsiteY111" fmla="*/ 3367889 h 3494638"/>
                <a:gd name="connsiteX112" fmla="*/ 2399169 w 2480650"/>
                <a:gd name="connsiteY112" fmla="*/ 3340729 h 3494638"/>
                <a:gd name="connsiteX113" fmla="*/ 2426329 w 2480650"/>
                <a:gd name="connsiteY113" fmla="*/ 3286408 h 3494638"/>
                <a:gd name="connsiteX114" fmla="*/ 2399169 w 2480650"/>
                <a:gd name="connsiteY114" fmla="*/ 3250194 h 3494638"/>
                <a:gd name="connsiteX115" fmla="*/ 2381062 w 2480650"/>
                <a:gd name="connsiteY115" fmla="*/ 3186820 h 3494638"/>
                <a:gd name="connsiteX116" fmla="*/ 2435382 w 2480650"/>
                <a:gd name="connsiteY116" fmla="*/ 3105339 h 3494638"/>
                <a:gd name="connsiteX117" fmla="*/ 2435382 w 2480650"/>
                <a:gd name="connsiteY117" fmla="*/ 3105339 h 3494638"/>
                <a:gd name="connsiteX118" fmla="*/ 2408222 w 2480650"/>
                <a:gd name="connsiteY118" fmla="*/ 3041965 h 3494638"/>
                <a:gd name="connsiteX119" fmla="*/ 2408222 w 2480650"/>
                <a:gd name="connsiteY119" fmla="*/ 2951430 h 3494638"/>
                <a:gd name="connsiteX120" fmla="*/ 2480650 w 2480650"/>
                <a:gd name="connsiteY120" fmla="*/ 2915216 h 3494638"/>
                <a:gd name="connsiteX121" fmla="*/ 2480650 w 2480650"/>
                <a:gd name="connsiteY121" fmla="*/ 2915216 h 3494638"/>
                <a:gd name="connsiteX122" fmla="*/ 2471596 w 2480650"/>
                <a:gd name="connsiteY122" fmla="*/ 2869949 h 3494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2480650" h="3494638">
                  <a:moveTo>
                    <a:pt x="434567" y="0"/>
                  </a:moveTo>
                  <a:lnTo>
                    <a:pt x="371192" y="63375"/>
                  </a:lnTo>
                  <a:lnTo>
                    <a:pt x="316872" y="18107"/>
                  </a:lnTo>
                  <a:lnTo>
                    <a:pt x="289711" y="72428"/>
                  </a:lnTo>
                  <a:lnTo>
                    <a:pt x="244444" y="108642"/>
                  </a:lnTo>
                  <a:lnTo>
                    <a:pt x="190123" y="108642"/>
                  </a:lnTo>
                  <a:lnTo>
                    <a:pt x="190123" y="162963"/>
                  </a:lnTo>
                  <a:lnTo>
                    <a:pt x="226337" y="199177"/>
                  </a:lnTo>
                  <a:lnTo>
                    <a:pt x="172016" y="235390"/>
                  </a:lnTo>
                  <a:lnTo>
                    <a:pt x="172016" y="262551"/>
                  </a:lnTo>
                  <a:lnTo>
                    <a:pt x="117695" y="271604"/>
                  </a:lnTo>
                  <a:lnTo>
                    <a:pt x="90535" y="226337"/>
                  </a:lnTo>
                  <a:lnTo>
                    <a:pt x="54321" y="235390"/>
                  </a:lnTo>
                  <a:lnTo>
                    <a:pt x="0" y="208230"/>
                  </a:lnTo>
                  <a:lnTo>
                    <a:pt x="0" y="208230"/>
                  </a:lnTo>
                  <a:lnTo>
                    <a:pt x="36214" y="344032"/>
                  </a:lnTo>
                  <a:lnTo>
                    <a:pt x="36214" y="344032"/>
                  </a:lnTo>
                  <a:lnTo>
                    <a:pt x="108642" y="407406"/>
                  </a:lnTo>
                  <a:lnTo>
                    <a:pt x="144856" y="425513"/>
                  </a:lnTo>
                  <a:lnTo>
                    <a:pt x="63375" y="425513"/>
                  </a:lnTo>
                  <a:lnTo>
                    <a:pt x="0" y="425513"/>
                  </a:lnTo>
                  <a:lnTo>
                    <a:pt x="0" y="425513"/>
                  </a:lnTo>
                  <a:lnTo>
                    <a:pt x="36214" y="470780"/>
                  </a:lnTo>
                  <a:lnTo>
                    <a:pt x="81481" y="488887"/>
                  </a:lnTo>
                  <a:lnTo>
                    <a:pt x="63375" y="534155"/>
                  </a:lnTo>
                  <a:lnTo>
                    <a:pt x="9054" y="597529"/>
                  </a:lnTo>
                  <a:lnTo>
                    <a:pt x="117695" y="615636"/>
                  </a:lnTo>
                  <a:lnTo>
                    <a:pt x="199177" y="715224"/>
                  </a:lnTo>
                  <a:lnTo>
                    <a:pt x="262551" y="751438"/>
                  </a:lnTo>
                  <a:lnTo>
                    <a:pt x="217283" y="787652"/>
                  </a:lnTo>
                  <a:lnTo>
                    <a:pt x="353085" y="832919"/>
                  </a:lnTo>
                  <a:lnTo>
                    <a:pt x="344032" y="869133"/>
                  </a:lnTo>
                  <a:lnTo>
                    <a:pt x="371192" y="950614"/>
                  </a:lnTo>
                  <a:lnTo>
                    <a:pt x="452674" y="986828"/>
                  </a:lnTo>
                  <a:lnTo>
                    <a:pt x="479834" y="1032095"/>
                  </a:lnTo>
                  <a:lnTo>
                    <a:pt x="534155" y="1032095"/>
                  </a:lnTo>
                  <a:lnTo>
                    <a:pt x="534155" y="1032095"/>
                  </a:lnTo>
                  <a:lnTo>
                    <a:pt x="597529" y="1122630"/>
                  </a:lnTo>
                  <a:lnTo>
                    <a:pt x="570369" y="1167897"/>
                  </a:lnTo>
                  <a:lnTo>
                    <a:pt x="561315" y="1249378"/>
                  </a:lnTo>
                  <a:lnTo>
                    <a:pt x="561315" y="1312753"/>
                  </a:lnTo>
                  <a:lnTo>
                    <a:pt x="561315" y="1403287"/>
                  </a:lnTo>
                  <a:lnTo>
                    <a:pt x="561315" y="1448555"/>
                  </a:lnTo>
                  <a:lnTo>
                    <a:pt x="561315" y="1448555"/>
                  </a:lnTo>
                  <a:lnTo>
                    <a:pt x="624689" y="1520982"/>
                  </a:lnTo>
                  <a:lnTo>
                    <a:pt x="706171" y="1548143"/>
                  </a:lnTo>
                  <a:lnTo>
                    <a:pt x="715224" y="1611517"/>
                  </a:lnTo>
                  <a:lnTo>
                    <a:pt x="751438" y="1629624"/>
                  </a:lnTo>
                  <a:lnTo>
                    <a:pt x="823866" y="1674891"/>
                  </a:lnTo>
                  <a:lnTo>
                    <a:pt x="923454" y="1702052"/>
                  </a:lnTo>
                  <a:lnTo>
                    <a:pt x="968721" y="1611517"/>
                  </a:lnTo>
                  <a:lnTo>
                    <a:pt x="1095470" y="1584357"/>
                  </a:lnTo>
                  <a:lnTo>
                    <a:pt x="1158844" y="1638677"/>
                  </a:lnTo>
                  <a:lnTo>
                    <a:pt x="1158844" y="1765426"/>
                  </a:lnTo>
                  <a:lnTo>
                    <a:pt x="1140737" y="1837854"/>
                  </a:lnTo>
                  <a:lnTo>
                    <a:pt x="1068309" y="1865014"/>
                  </a:lnTo>
                  <a:lnTo>
                    <a:pt x="968721" y="1919335"/>
                  </a:lnTo>
                  <a:lnTo>
                    <a:pt x="959668" y="1937442"/>
                  </a:lnTo>
                  <a:lnTo>
                    <a:pt x="950614" y="2037030"/>
                  </a:lnTo>
                  <a:lnTo>
                    <a:pt x="950614" y="2037030"/>
                  </a:lnTo>
                  <a:lnTo>
                    <a:pt x="1023042" y="2172832"/>
                  </a:lnTo>
                  <a:lnTo>
                    <a:pt x="1068309" y="2190939"/>
                  </a:lnTo>
                  <a:lnTo>
                    <a:pt x="1068309" y="2190939"/>
                  </a:lnTo>
                  <a:lnTo>
                    <a:pt x="1041149" y="2272420"/>
                  </a:lnTo>
                  <a:lnTo>
                    <a:pt x="1077363" y="2372008"/>
                  </a:lnTo>
                  <a:lnTo>
                    <a:pt x="1077363" y="2372008"/>
                  </a:lnTo>
                  <a:lnTo>
                    <a:pt x="1032095" y="2435382"/>
                  </a:lnTo>
                  <a:lnTo>
                    <a:pt x="986828" y="2453489"/>
                  </a:lnTo>
                  <a:lnTo>
                    <a:pt x="986828" y="2453489"/>
                  </a:lnTo>
                  <a:lnTo>
                    <a:pt x="986828" y="2453489"/>
                  </a:lnTo>
                  <a:lnTo>
                    <a:pt x="914400" y="2507810"/>
                  </a:lnTo>
                  <a:lnTo>
                    <a:pt x="1023042" y="2534971"/>
                  </a:lnTo>
                  <a:lnTo>
                    <a:pt x="995881" y="2598345"/>
                  </a:lnTo>
                  <a:lnTo>
                    <a:pt x="1004935" y="2661719"/>
                  </a:lnTo>
                  <a:lnTo>
                    <a:pt x="905347" y="2706986"/>
                  </a:lnTo>
                  <a:lnTo>
                    <a:pt x="896293" y="2761307"/>
                  </a:lnTo>
                  <a:lnTo>
                    <a:pt x="932507" y="2788468"/>
                  </a:lnTo>
                  <a:lnTo>
                    <a:pt x="923454" y="2815628"/>
                  </a:lnTo>
                  <a:lnTo>
                    <a:pt x="950614" y="2851842"/>
                  </a:lnTo>
                  <a:lnTo>
                    <a:pt x="1004935" y="2806575"/>
                  </a:lnTo>
                  <a:lnTo>
                    <a:pt x="1023042" y="2806575"/>
                  </a:lnTo>
                  <a:lnTo>
                    <a:pt x="1113577" y="2924270"/>
                  </a:lnTo>
                  <a:lnTo>
                    <a:pt x="1113577" y="2978590"/>
                  </a:lnTo>
                  <a:lnTo>
                    <a:pt x="1149790" y="3023858"/>
                  </a:lnTo>
                  <a:lnTo>
                    <a:pt x="1158844" y="3069125"/>
                  </a:lnTo>
                  <a:lnTo>
                    <a:pt x="1158844" y="3087232"/>
                  </a:lnTo>
                  <a:lnTo>
                    <a:pt x="1158844" y="3087232"/>
                  </a:lnTo>
                  <a:lnTo>
                    <a:pt x="1167897" y="3195874"/>
                  </a:lnTo>
                  <a:lnTo>
                    <a:pt x="1231272" y="3168713"/>
                  </a:lnTo>
                  <a:lnTo>
                    <a:pt x="1276539" y="3114392"/>
                  </a:lnTo>
                  <a:lnTo>
                    <a:pt x="1321806" y="3195874"/>
                  </a:lnTo>
                  <a:lnTo>
                    <a:pt x="1367074" y="3277355"/>
                  </a:lnTo>
                  <a:lnTo>
                    <a:pt x="1466662" y="3295462"/>
                  </a:lnTo>
                  <a:lnTo>
                    <a:pt x="1403287" y="3413157"/>
                  </a:lnTo>
                  <a:lnTo>
                    <a:pt x="1457608" y="3467477"/>
                  </a:lnTo>
                  <a:lnTo>
                    <a:pt x="1557196" y="3413157"/>
                  </a:lnTo>
                  <a:lnTo>
                    <a:pt x="1620571" y="3313569"/>
                  </a:lnTo>
                  <a:lnTo>
                    <a:pt x="1647731" y="3376943"/>
                  </a:lnTo>
                  <a:lnTo>
                    <a:pt x="1711105" y="3385996"/>
                  </a:lnTo>
                  <a:lnTo>
                    <a:pt x="1702052" y="3268301"/>
                  </a:lnTo>
                  <a:lnTo>
                    <a:pt x="1819747" y="3313569"/>
                  </a:lnTo>
                  <a:lnTo>
                    <a:pt x="1883121" y="3404103"/>
                  </a:lnTo>
                  <a:lnTo>
                    <a:pt x="1937442" y="3476531"/>
                  </a:lnTo>
                  <a:lnTo>
                    <a:pt x="2027977" y="3494638"/>
                  </a:lnTo>
                  <a:lnTo>
                    <a:pt x="2055137" y="3404103"/>
                  </a:lnTo>
                  <a:lnTo>
                    <a:pt x="2100404" y="3422210"/>
                  </a:lnTo>
                  <a:lnTo>
                    <a:pt x="2163778" y="3358836"/>
                  </a:lnTo>
                  <a:lnTo>
                    <a:pt x="2199992" y="3395050"/>
                  </a:lnTo>
                  <a:lnTo>
                    <a:pt x="2236206" y="3358836"/>
                  </a:lnTo>
                  <a:lnTo>
                    <a:pt x="2299580" y="3449371"/>
                  </a:lnTo>
                  <a:lnTo>
                    <a:pt x="2299580" y="3449371"/>
                  </a:lnTo>
                  <a:lnTo>
                    <a:pt x="2353901" y="3367889"/>
                  </a:lnTo>
                  <a:lnTo>
                    <a:pt x="2399169" y="3340729"/>
                  </a:lnTo>
                  <a:lnTo>
                    <a:pt x="2426329" y="3286408"/>
                  </a:lnTo>
                  <a:lnTo>
                    <a:pt x="2399169" y="3250194"/>
                  </a:lnTo>
                  <a:lnTo>
                    <a:pt x="2381062" y="3186820"/>
                  </a:lnTo>
                  <a:lnTo>
                    <a:pt x="2435382" y="3105339"/>
                  </a:lnTo>
                  <a:lnTo>
                    <a:pt x="2435382" y="3105339"/>
                  </a:lnTo>
                  <a:lnTo>
                    <a:pt x="2408222" y="3041965"/>
                  </a:lnTo>
                  <a:lnTo>
                    <a:pt x="2408222" y="2951430"/>
                  </a:lnTo>
                  <a:lnTo>
                    <a:pt x="2480650" y="2915216"/>
                  </a:lnTo>
                  <a:lnTo>
                    <a:pt x="2480650" y="2915216"/>
                  </a:lnTo>
                  <a:lnTo>
                    <a:pt x="2471596" y="2869949"/>
                  </a:lnTo>
                </a:path>
              </a:pathLst>
            </a:custGeom>
            <a:solidFill>
              <a:srgbClr val="FDC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3669058" y="3192593"/>
              <a:ext cx="1481529" cy="2638443"/>
            </a:xfrm>
            <a:custGeom>
              <a:avLst/>
              <a:gdLst>
                <a:gd name="connsiteX0" fmla="*/ 9053 w 1692998"/>
                <a:gd name="connsiteY0" fmla="*/ 2960483 h 2960483"/>
                <a:gd name="connsiteX1" fmla="*/ 0 w 1692998"/>
                <a:gd name="connsiteY1" fmla="*/ 2851841 h 2960483"/>
                <a:gd name="connsiteX2" fmla="*/ 18107 w 1692998"/>
                <a:gd name="connsiteY2" fmla="*/ 2815627 h 2960483"/>
                <a:gd name="connsiteX3" fmla="*/ 18107 w 1692998"/>
                <a:gd name="connsiteY3" fmla="*/ 2815627 h 2960483"/>
                <a:gd name="connsiteX4" fmla="*/ 99588 w 1692998"/>
                <a:gd name="connsiteY4" fmla="*/ 2770360 h 2960483"/>
                <a:gd name="connsiteX5" fmla="*/ 99588 w 1692998"/>
                <a:gd name="connsiteY5" fmla="*/ 2688879 h 2960483"/>
                <a:gd name="connsiteX6" fmla="*/ 190123 w 1692998"/>
                <a:gd name="connsiteY6" fmla="*/ 2562130 h 2960483"/>
                <a:gd name="connsiteX7" fmla="*/ 172016 w 1692998"/>
                <a:gd name="connsiteY7" fmla="*/ 2462542 h 2960483"/>
                <a:gd name="connsiteX8" fmla="*/ 190123 w 1692998"/>
                <a:gd name="connsiteY8" fmla="*/ 2408221 h 2960483"/>
                <a:gd name="connsiteX9" fmla="*/ 271604 w 1692998"/>
                <a:gd name="connsiteY9" fmla="*/ 2435382 h 2960483"/>
                <a:gd name="connsiteX10" fmla="*/ 289711 w 1692998"/>
                <a:gd name="connsiteY10" fmla="*/ 2326740 h 2960483"/>
                <a:gd name="connsiteX11" fmla="*/ 353085 w 1692998"/>
                <a:gd name="connsiteY11" fmla="*/ 2299580 h 2960483"/>
                <a:gd name="connsiteX12" fmla="*/ 452673 w 1692998"/>
                <a:gd name="connsiteY12" fmla="*/ 2308633 h 2960483"/>
                <a:gd name="connsiteX13" fmla="*/ 470780 w 1692998"/>
                <a:gd name="connsiteY13" fmla="*/ 2254312 h 2960483"/>
                <a:gd name="connsiteX14" fmla="*/ 552261 w 1692998"/>
                <a:gd name="connsiteY14" fmla="*/ 2281473 h 2960483"/>
                <a:gd name="connsiteX15" fmla="*/ 579422 w 1692998"/>
                <a:gd name="connsiteY15" fmla="*/ 2326740 h 2960483"/>
                <a:gd name="connsiteX16" fmla="*/ 597529 w 1692998"/>
                <a:gd name="connsiteY16" fmla="*/ 2263366 h 2960483"/>
                <a:gd name="connsiteX17" fmla="*/ 543208 w 1692998"/>
                <a:gd name="connsiteY17" fmla="*/ 2227152 h 2960483"/>
                <a:gd name="connsiteX18" fmla="*/ 543208 w 1692998"/>
                <a:gd name="connsiteY18" fmla="*/ 2172831 h 2960483"/>
                <a:gd name="connsiteX19" fmla="*/ 579422 w 1692998"/>
                <a:gd name="connsiteY19" fmla="*/ 2118511 h 2960483"/>
                <a:gd name="connsiteX20" fmla="*/ 606582 w 1692998"/>
                <a:gd name="connsiteY20" fmla="*/ 2109457 h 2960483"/>
                <a:gd name="connsiteX21" fmla="*/ 697117 w 1692998"/>
                <a:gd name="connsiteY21" fmla="*/ 2073243 h 2960483"/>
                <a:gd name="connsiteX22" fmla="*/ 751437 w 1692998"/>
                <a:gd name="connsiteY22" fmla="*/ 2000815 h 2960483"/>
                <a:gd name="connsiteX23" fmla="*/ 751437 w 1692998"/>
                <a:gd name="connsiteY23" fmla="*/ 2000815 h 2960483"/>
                <a:gd name="connsiteX24" fmla="*/ 851026 w 1692998"/>
                <a:gd name="connsiteY24" fmla="*/ 2027976 h 2960483"/>
                <a:gd name="connsiteX25" fmla="*/ 905346 w 1692998"/>
                <a:gd name="connsiteY25" fmla="*/ 2073243 h 2960483"/>
                <a:gd name="connsiteX26" fmla="*/ 959667 w 1692998"/>
                <a:gd name="connsiteY26" fmla="*/ 2046083 h 2960483"/>
                <a:gd name="connsiteX27" fmla="*/ 977774 w 1692998"/>
                <a:gd name="connsiteY27" fmla="*/ 1955548 h 2960483"/>
                <a:gd name="connsiteX28" fmla="*/ 977774 w 1692998"/>
                <a:gd name="connsiteY28" fmla="*/ 1955548 h 2960483"/>
                <a:gd name="connsiteX29" fmla="*/ 968721 w 1692998"/>
                <a:gd name="connsiteY29" fmla="*/ 1874067 h 2960483"/>
                <a:gd name="connsiteX30" fmla="*/ 1050202 w 1692998"/>
                <a:gd name="connsiteY30" fmla="*/ 1828800 h 2960483"/>
                <a:gd name="connsiteX31" fmla="*/ 1113576 w 1692998"/>
                <a:gd name="connsiteY31" fmla="*/ 1883120 h 2960483"/>
                <a:gd name="connsiteX32" fmla="*/ 1195057 w 1692998"/>
                <a:gd name="connsiteY32" fmla="*/ 1910281 h 2960483"/>
                <a:gd name="connsiteX33" fmla="*/ 1267485 w 1692998"/>
                <a:gd name="connsiteY33" fmla="*/ 1901227 h 2960483"/>
                <a:gd name="connsiteX34" fmla="*/ 1222218 w 1692998"/>
                <a:gd name="connsiteY34" fmla="*/ 1774479 h 2960483"/>
                <a:gd name="connsiteX35" fmla="*/ 1222218 w 1692998"/>
                <a:gd name="connsiteY35" fmla="*/ 1774479 h 2960483"/>
                <a:gd name="connsiteX36" fmla="*/ 1267485 w 1692998"/>
                <a:gd name="connsiteY36" fmla="*/ 1611516 h 2960483"/>
                <a:gd name="connsiteX37" fmla="*/ 1213164 w 1692998"/>
                <a:gd name="connsiteY37" fmla="*/ 1593410 h 2960483"/>
                <a:gd name="connsiteX38" fmla="*/ 1213164 w 1692998"/>
                <a:gd name="connsiteY38" fmla="*/ 1548142 h 2960483"/>
                <a:gd name="connsiteX39" fmla="*/ 1276538 w 1692998"/>
                <a:gd name="connsiteY39" fmla="*/ 1502875 h 2960483"/>
                <a:gd name="connsiteX40" fmla="*/ 1249378 w 1692998"/>
                <a:gd name="connsiteY40" fmla="*/ 1430447 h 2960483"/>
                <a:gd name="connsiteX41" fmla="*/ 1186004 w 1692998"/>
                <a:gd name="connsiteY41" fmla="*/ 1421394 h 2960483"/>
                <a:gd name="connsiteX42" fmla="*/ 1204111 w 1692998"/>
                <a:gd name="connsiteY42" fmla="*/ 1348966 h 2960483"/>
                <a:gd name="connsiteX43" fmla="*/ 1249378 w 1692998"/>
                <a:gd name="connsiteY43" fmla="*/ 1348966 h 2960483"/>
                <a:gd name="connsiteX44" fmla="*/ 1312752 w 1692998"/>
                <a:gd name="connsiteY44" fmla="*/ 1348966 h 2960483"/>
                <a:gd name="connsiteX45" fmla="*/ 1376127 w 1692998"/>
                <a:gd name="connsiteY45" fmla="*/ 1348966 h 2960483"/>
                <a:gd name="connsiteX46" fmla="*/ 1330859 w 1692998"/>
                <a:gd name="connsiteY46" fmla="*/ 1294645 h 2960483"/>
                <a:gd name="connsiteX47" fmla="*/ 1294645 w 1692998"/>
                <a:gd name="connsiteY47" fmla="*/ 1294645 h 2960483"/>
                <a:gd name="connsiteX48" fmla="*/ 1240325 w 1692998"/>
                <a:gd name="connsiteY48" fmla="*/ 1276538 h 2960483"/>
                <a:gd name="connsiteX49" fmla="*/ 1276538 w 1692998"/>
                <a:gd name="connsiteY49" fmla="*/ 1222217 h 2960483"/>
                <a:gd name="connsiteX50" fmla="*/ 1303699 w 1692998"/>
                <a:gd name="connsiteY50" fmla="*/ 1213164 h 2960483"/>
                <a:gd name="connsiteX51" fmla="*/ 1348966 w 1692998"/>
                <a:gd name="connsiteY51" fmla="*/ 1204111 h 2960483"/>
                <a:gd name="connsiteX52" fmla="*/ 1321806 w 1692998"/>
                <a:gd name="connsiteY52" fmla="*/ 1186004 h 2960483"/>
                <a:gd name="connsiteX53" fmla="*/ 1348966 w 1692998"/>
                <a:gd name="connsiteY53" fmla="*/ 1149790 h 2960483"/>
                <a:gd name="connsiteX54" fmla="*/ 1403287 w 1692998"/>
                <a:gd name="connsiteY54" fmla="*/ 1113576 h 2960483"/>
                <a:gd name="connsiteX55" fmla="*/ 1484768 w 1692998"/>
                <a:gd name="connsiteY55" fmla="*/ 1131683 h 2960483"/>
                <a:gd name="connsiteX56" fmla="*/ 1484768 w 1692998"/>
                <a:gd name="connsiteY56" fmla="*/ 1167897 h 2960483"/>
                <a:gd name="connsiteX57" fmla="*/ 1575303 w 1692998"/>
                <a:gd name="connsiteY57" fmla="*/ 1023041 h 2960483"/>
                <a:gd name="connsiteX58" fmla="*/ 1575303 w 1692998"/>
                <a:gd name="connsiteY58" fmla="*/ 878186 h 2960483"/>
                <a:gd name="connsiteX59" fmla="*/ 1475715 w 1692998"/>
                <a:gd name="connsiteY59" fmla="*/ 787651 h 2960483"/>
                <a:gd name="connsiteX60" fmla="*/ 1448554 w 1692998"/>
                <a:gd name="connsiteY60" fmla="*/ 733330 h 2960483"/>
                <a:gd name="connsiteX61" fmla="*/ 1475715 w 1692998"/>
                <a:gd name="connsiteY61" fmla="*/ 669956 h 2960483"/>
                <a:gd name="connsiteX62" fmla="*/ 1430447 w 1692998"/>
                <a:gd name="connsiteY62" fmla="*/ 579421 h 2960483"/>
                <a:gd name="connsiteX63" fmla="*/ 1493822 w 1692998"/>
                <a:gd name="connsiteY63" fmla="*/ 534154 h 2960483"/>
                <a:gd name="connsiteX64" fmla="*/ 1412340 w 1692998"/>
                <a:gd name="connsiteY64" fmla="*/ 443619 h 2960483"/>
                <a:gd name="connsiteX65" fmla="*/ 1484768 w 1692998"/>
                <a:gd name="connsiteY65" fmla="*/ 371192 h 2960483"/>
                <a:gd name="connsiteX66" fmla="*/ 1530035 w 1692998"/>
                <a:gd name="connsiteY66" fmla="*/ 289711 h 2960483"/>
                <a:gd name="connsiteX67" fmla="*/ 1557196 w 1692998"/>
                <a:gd name="connsiteY67" fmla="*/ 235390 h 2960483"/>
                <a:gd name="connsiteX68" fmla="*/ 1593410 w 1692998"/>
                <a:gd name="connsiteY68" fmla="*/ 271604 h 2960483"/>
                <a:gd name="connsiteX69" fmla="*/ 1647731 w 1692998"/>
                <a:gd name="connsiteY69" fmla="*/ 244443 h 2960483"/>
                <a:gd name="connsiteX70" fmla="*/ 1647731 w 1692998"/>
                <a:gd name="connsiteY70" fmla="*/ 244443 h 2960483"/>
                <a:gd name="connsiteX71" fmla="*/ 1647731 w 1692998"/>
                <a:gd name="connsiteY71" fmla="*/ 244443 h 2960483"/>
                <a:gd name="connsiteX72" fmla="*/ 1629624 w 1692998"/>
                <a:gd name="connsiteY72" fmla="*/ 181069 h 2960483"/>
                <a:gd name="connsiteX73" fmla="*/ 1611517 w 1692998"/>
                <a:gd name="connsiteY73" fmla="*/ 108641 h 2960483"/>
                <a:gd name="connsiteX74" fmla="*/ 1683944 w 1692998"/>
                <a:gd name="connsiteY74" fmla="*/ 108641 h 2960483"/>
                <a:gd name="connsiteX75" fmla="*/ 1692998 w 1692998"/>
                <a:gd name="connsiteY75" fmla="*/ 54320 h 2960483"/>
                <a:gd name="connsiteX76" fmla="*/ 1692998 w 1692998"/>
                <a:gd name="connsiteY76" fmla="*/ 0 h 2960483"/>
                <a:gd name="connsiteX77" fmla="*/ 1692998 w 1692998"/>
                <a:gd name="connsiteY77" fmla="*/ 0 h 296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692998" h="2960483">
                  <a:moveTo>
                    <a:pt x="9053" y="2960483"/>
                  </a:moveTo>
                  <a:lnTo>
                    <a:pt x="0" y="2851841"/>
                  </a:lnTo>
                  <a:lnTo>
                    <a:pt x="18107" y="2815627"/>
                  </a:lnTo>
                  <a:lnTo>
                    <a:pt x="18107" y="2815627"/>
                  </a:lnTo>
                  <a:lnTo>
                    <a:pt x="99588" y="2770360"/>
                  </a:lnTo>
                  <a:lnTo>
                    <a:pt x="99588" y="2688879"/>
                  </a:lnTo>
                  <a:lnTo>
                    <a:pt x="190123" y="2562130"/>
                  </a:lnTo>
                  <a:lnTo>
                    <a:pt x="172016" y="2462542"/>
                  </a:lnTo>
                  <a:lnTo>
                    <a:pt x="190123" y="2408221"/>
                  </a:lnTo>
                  <a:lnTo>
                    <a:pt x="271604" y="2435382"/>
                  </a:lnTo>
                  <a:lnTo>
                    <a:pt x="289711" y="2326740"/>
                  </a:lnTo>
                  <a:lnTo>
                    <a:pt x="353085" y="2299580"/>
                  </a:lnTo>
                  <a:lnTo>
                    <a:pt x="452673" y="2308633"/>
                  </a:lnTo>
                  <a:lnTo>
                    <a:pt x="470780" y="2254312"/>
                  </a:lnTo>
                  <a:lnTo>
                    <a:pt x="552261" y="2281473"/>
                  </a:lnTo>
                  <a:lnTo>
                    <a:pt x="579422" y="2326740"/>
                  </a:lnTo>
                  <a:lnTo>
                    <a:pt x="597529" y="2263366"/>
                  </a:lnTo>
                  <a:lnTo>
                    <a:pt x="543208" y="2227152"/>
                  </a:lnTo>
                  <a:lnTo>
                    <a:pt x="543208" y="2172831"/>
                  </a:lnTo>
                  <a:lnTo>
                    <a:pt x="579422" y="2118511"/>
                  </a:lnTo>
                  <a:lnTo>
                    <a:pt x="606582" y="2109457"/>
                  </a:lnTo>
                  <a:lnTo>
                    <a:pt x="697117" y="2073243"/>
                  </a:lnTo>
                  <a:lnTo>
                    <a:pt x="751437" y="2000815"/>
                  </a:lnTo>
                  <a:lnTo>
                    <a:pt x="751437" y="2000815"/>
                  </a:lnTo>
                  <a:lnTo>
                    <a:pt x="851026" y="2027976"/>
                  </a:lnTo>
                  <a:lnTo>
                    <a:pt x="905346" y="2073243"/>
                  </a:lnTo>
                  <a:lnTo>
                    <a:pt x="959667" y="2046083"/>
                  </a:lnTo>
                  <a:lnTo>
                    <a:pt x="977774" y="1955548"/>
                  </a:lnTo>
                  <a:lnTo>
                    <a:pt x="977774" y="1955548"/>
                  </a:lnTo>
                  <a:lnTo>
                    <a:pt x="968721" y="1874067"/>
                  </a:lnTo>
                  <a:lnTo>
                    <a:pt x="1050202" y="1828800"/>
                  </a:lnTo>
                  <a:lnTo>
                    <a:pt x="1113576" y="1883120"/>
                  </a:lnTo>
                  <a:lnTo>
                    <a:pt x="1195057" y="1910281"/>
                  </a:lnTo>
                  <a:lnTo>
                    <a:pt x="1267485" y="1901227"/>
                  </a:lnTo>
                  <a:lnTo>
                    <a:pt x="1222218" y="1774479"/>
                  </a:lnTo>
                  <a:lnTo>
                    <a:pt x="1222218" y="1774479"/>
                  </a:lnTo>
                  <a:lnTo>
                    <a:pt x="1267485" y="1611516"/>
                  </a:lnTo>
                  <a:lnTo>
                    <a:pt x="1213164" y="1593410"/>
                  </a:lnTo>
                  <a:lnTo>
                    <a:pt x="1213164" y="1548142"/>
                  </a:lnTo>
                  <a:lnTo>
                    <a:pt x="1276538" y="1502875"/>
                  </a:lnTo>
                  <a:lnTo>
                    <a:pt x="1249378" y="1430447"/>
                  </a:lnTo>
                  <a:lnTo>
                    <a:pt x="1186004" y="1421394"/>
                  </a:lnTo>
                  <a:lnTo>
                    <a:pt x="1204111" y="1348966"/>
                  </a:lnTo>
                  <a:lnTo>
                    <a:pt x="1249378" y="1348966"/>
                  </a:lnTo>
                  <a:lnTo>
                    <a:pt x="1312752" y="1348966"/>
                  </a:lnTo>
                  <a:lnTo>
                    <a:pt x="1376127" y="1348966"/>
                  </a:lnTo>
                  <a:lnTo>
                    <a:pt x="1330859" y="1294645"/>
                  </a:lnTo>
                  <a:lnTo>
                    <a:pt x="1294645" y="1294645"/>
                  </a:lnTo>
                  <a:lnTo>
                    <a:pt x="1240325" y="1276538"/>
                  </a:lnTo>
                  <a:lnTo>
                    <a:pt x="1276538" y="1222217"/>
                  </a:lnTo>
                  <a:lnTo>
                    <a:pt x="1303699" y="1213164"/>
                  </a:lnTo>
                  <a:lnTo>
                    <a:pt x="1348966" y="1204111"/>
                  </a:lnTo>
                  <a:lnTo>
                    <a:pt x="1321806" y="1186004"/>
                  </a:lnTo>
                  <a:lnTo>
                    <a:pt x="1348966" y="1149790"/>
                  </a:lnTo>
                  <a:lnTo>
                    <a:pt x="1403287" y="1113576"/>
                  </a:lnTo>
                  <a:lnTo>
                    <a:pt x="1484768" y="1131683"/>
                  </a:lnTo>
                  <a:lnTo>
                    <a:pt x="1484768" y="1167897"/>
                  </a:lnTo>
                  <a:lnTo>
                    <a:pt x="1575303" y="1023041"/>
                  </a:lnTo>
                  <a:lnTo>
                    <a:pt x="1575303" y="878186"/>
                  </a:lnTo>
                  <a:lnTo>
                    <a:pt x="1475715" y="787651"/>
                  </a:lnTo>
                  <a:lnTo>
                    <a:pt x="1448554" y="733330"/>
                  </a:lnTo>
                  <a:lnTo>
                    <a:pt x="1475715" y="669956"/>
                  </a:lnTo>
                  <a:lnTo>
                    <a:pt x="1430447" y="579421"/>
                  </a:lnTo>
                  <a:lnTo>
                    <a:pt x="1493822" y="534154"/>
                  </a:lnTo>
                  <a:lnTo>
                    <a:pt x="1412340" y="443619"/>
                  </a:lnTo>
                  <a:lnTo>
                    <a:pt x="1484768" y="371192"/>
                  </a:lnTo>
                  <a:lnTo>
                    <a:pt x="1530035" y="289711"/>
                  </a:lnTo>
                  <a:lnTo>
                    <a:pt x="1557196" y="235390"/>
                  </a:lnTo>
                  <a:lnTo>
                    <a:pt x="1593410" y="271604"/>
                  </a:lnTo>
                  <a:lnTo>
                    <a:pt x="1647731" y="244443"/>
                  </a:lnTo>
                  <a:lnTo>
                    <a:pt x="1647731" y="244443"/>
                  </a:lnTo>
                  <a:lnTo>
                    <a:pt x="1647731" y="244443"/>
                  </a:lnTo>
                  <a:lnTo>
                    <a:pt x="1629624" y="181069"/>
                  </a:lnTo>
                  <a:lnTo>
                    <a:pt x="1611517" y="108641"/>
                  </a:lnTo>
                  <a:lnTo>
                    <a:pt x="1683944" y="108641"/>
                  </a:lnTo>
                  <a:lnTo>
                    <a:pt x="1692998" y="54320"/>
                  </a:lnTo>
                  <a:lnTo>
                    <a:pt x="1692998" y="0"/>
                  </a:lnTo>
                  <a:lnTo>
                    <a:pt x="1692998" y="0"/>
                  </a:lnTo>
                </a:path>
              </a:pathLst>
            </a:custGeom>
            <a:solidFill>
              <a:srgbClr val="FDC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4104802" y="1909680"/>
              <a:ext cx="1394381" cy="1266775"/>
            </a:xfrm>
            <a:custGeom>
              <a:avLst/>
              <a:gdLst>
                <a:gd name="connsiteX0" fmla="*/ 1204111 w 1593410"/>
                <a:gd name="connsiteY0" fmla="*/ 1421394 h 1421394"/>
                <a:gd name="connsiteX1" fmla="*/ 1240325 w 1593410"/>
                <a:gd name="connsiteY1" fmla="*/ 1276538 h 1421394"/>
                <a:gd name="connsiteX2" fmla="*/ 1294646 w 1593410"/>
                <a:gd name="connsiteY2" fmla="*/ 1249378 h 1421394"/>
                <a:gd name="connsiteX3" fmla="*/ 1339913 w 1593410"/>
                <a:gd name="connsiteY3" fmla="*/ 1249378 h 1421394"/>
                <a:gd name="connsiteX4" fmla="*/ 1339913 w 1593410"/>
                <a:gd name="connsiteY4" fmla="*/ 1204111 h 1421394"/>
                <a:gd name="connsiteX5" fmla="*/ 1358020 w 1593410"/>
                <a:gd name="connsiteY5" fmla="*/ 1113576 h 1421394"/>
                <a:gd name="connsiteX6" fmla="*/ 1412341 w 1593410"/>
                <a:gd name="connsiteY6" fmla="*/ 1032095 h 1421394"/>
                <a:gd name="connsiteX7" fmla="*/ 1493822 w 1593410"/>
                <a:gd name="connsiteY7" fmla="*/ 1013988 h 1421394"/>
                <a:gd name="connsiteX8" fmla="*/ 1566250 w 1593410"/>
                <a:gd name="connsiteY8" fmla="*/ 932507 h 1421394"/>
                <a:gd name="connsiteX9" fmla="*/ 1593410 w 1593410"/>
                <a:gd name="connsiteY9" fmla="*/ 932507 h 1421394"/>
                <a:gd name="connsiteX10" fmla="*/ 1593410 w 1593410"/>
                <a:gd name="connsiteY10" fmla="*/ 887239 h 1421394"/>
                <a:gd name="connsiteX11" fmla="*/ 1539090 w 1593410"/>
                <a:gd name="connsiteY11" fmla="*/ 832918 h 1421394"/>
                <a:gd name="connsiteX12" fmla="*/ 1566250 w 1593410"/>
                <a:gd name="connsiteY12" fmla="*/ 760491 h 1421394"/>
                <a:gd name="connsiteX13" fmla="*/ 1493822 w 1593410"/>
                <a:gd name="connsiteY13" fmla="*/ 642796 h 1421394"/>
                <a:gd name="connsiteX14" fmla="*/ 1403288 w 1593410"/>
                <a:gd name="connsiteY14" fmla="*/ 570368 h 1421394"/>
                <a:gd name="connsiteX15" fmla="*/ 1394234 w 1593410"/>
                <a:gd name="connsiteY15" fmla="*/ 516047 h 1421394"/>
                <a:gd name="connsiteX16" fmla="*/ 1358020 w 1593410"/>
                <a:gd name="connsiteY16" fmla="*/ 434566 h 1421394"/>
                <a:gd name="connsiteX17" fmla="*/ 1303699 w 1593410"/>
                <a:gd name="connsiteY17" fmla="*/ 434566 h 1421394"/>
                <a:gd name="connsiteX18" fmla="*/ 1258432 w 1593410"/>
                <a:gd name="connsiteY18" fmla="*/ 380245 h 1421394"/>
                <a:gd name="connsiteX19" fmla="*/ 1258432 w 1593410"/>
                <a:gd name="connsiteY19" fmla="*/ 380245 h 1421394"/>
                <a:gd name="connsiteX20" fmla="*/ 1213165 w 1593410"/>
                <a:gd name="connsiteY20" fmla="*/ 371192 h 1421394"/>
                <a:gd name="connsiteX21" fmla="*/ 1186004 w 1593410"/>
                <a:gd name="connsiteY21" fmla="*/ 416459 h 1421394"/>
                <a:gd name="connsiteX22" fmla="*/ 1086416 w 1593410"/>
                <a:gd name="connsiteY22" fmla="*/ 371192 h 1421394"/>
                <a:gd name="connsiteX23" fmla="*/ 1077363 w 1593410"/>
                <a:gd name="connsiteY23" fmla="*/ 344031 h 1421394"/>
                <a:gd name="connsiteX24" fmla="*/ 977775 w 1593410"/>
                <a:gd name="connsiteY24" fmla="*/ 389299 h 1421394"/>
                <a:gd name="connsiteX25" fmla="*/ 887240 w 1593410"/>
                <a:gd name="connsiteY25" fmla="*/ 371192 h 1421394"/>
                <a:gd name="connsiteX26" fmla="*/ 787652 w 1593410"/>
                <a:gd name="connsiteY26" fmla="*/ 434566 h 1421394"/>
                <a:gd name="connsiteX27" fmla="*/ 669957 w 1593410"/>
                <a:gd name="connsiteY27" fmla="*/ 516047 h 1421394"/>
                <a:gd name="connsiteX28" fmla="*/ 497941 w 1593410"/>
                <a:gd name="connsiteY28" fmla="*/ 488887 h 1421394"/>
                <a:gd name="connsiteX29" fmla="*/ 443620 w 1593410"/>
                <a:gd name="connsiteY29" fmla="*/ 470780 h 1421394"/>
                <a:gd name="connsiteX30" fmla="*/ 316872 w 1593410"/>
                <a:gd name="connsiteY30" fmla="*/ 389299 h 1421394"/>
                <a:gd name="connsiteX31" fmla="*/ 262551 w 1593410"/>
                <a:gd name="connsiteY31" fmla="*/ 389299 h 1421394"/>
                <a:gd name="connsiteX32" fmla="*/ 244444 w 1593410"/>
                <a:gd name="connsiteY32" fmla="*/ 271604 h 1421394"/>
                <a:gd name="connsiteX33" fmla="*/ 298765 w 1593410"/>
                <a:gd name="connsiteY33" fmla="*/ 289711 h 1421394"/>
                <a:gd name="connsiteX34" fmla="*/ 298765 w 1593410"/>
                <a:gd name="connsiteY34" fmla="*/ 289711 h 1421394"/>
                <a:gd name="connsiteX35" fmla="*/ 316872 w 1593410"/>
                <a:gd name="connsiteY35" fmla="*/ 235390 h 1421394"/>
                <a:gd name="connsiteX36" fmla="*/ 262551 w 1593410"/>
                <a:gd name="connsiteY36" fmla="*/ 199176 h 1421394"/>
                <a:gd name="connsiteX37" fmla="*/ 235391 w 1593410"/>
                <a:gd name="connsiteY37" fmla="*/ 244443 h 1421394"/>
                <a:gd name="connsiteX38" fmla="*/ 208230 w 1593410"/>
                <a:gd name="connsiteY38" fmla="*/ 172015 h 1421394"/>
                <a:gd name="connsiteX39" fmla="*/ 199177 w 1593410"/>
                <a:gd name="connsiteY39" fmla="*/ 117695 h 1421394"/>
                <a:gd name="connsiteX40" fmla="*/ 190123 w 1593410"/>
                <a:gd name="connsiteY40" fmla="*/ 81481 h 1421394"/>
                <a:gd name="connsiteX41" fmla="*/ 190123 w 1593410"/>
                <a:gd name="connsiteY41" fmla="*/ 18107 h 1421394"/>
                <a:gd name="connsiteX42" fmla="*/ 126749 w 1593410"/>
                <a:gd name="connsiteY42" fmla="*/ 9053 h 1421394"/>
                <a:gd name="connsiteX43" fmla="*/ 126749 w 1593410"/>
                <a:gd name="connsiteY43" fmla="*/ 9053 h 1421394"/>
                <a:gd name="connsiteX44" fmla="*/ 18107 w 1593410"/>
                <a:gd name="connsiteY44" fmla="*/ 27160 h 1421394"/>
                <a:gd name="connsiteX45" fmla="*/ 0 w 1593410"/>
                <a:gd name="connsiteY45" fmla="*/ 0 h 1421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593410" h="1421394">
                  <a:moveTo>
                    <a:pt x="1204111" y="1421394"/>
                  </a:moveTo>
                  <a:lnTo>
                    <a:pt x="1240325" y="1276538"/>
                  </a:lnTo>
                  <a:lnTo>
                    <a:pt x="1294646" y="1249378"/>
                  </a:lnTo>
                  <a:lnTo>
                    <a:pt x="1339913" y="1249378"/>
                  </a:lnTo>
                  <a:lnTo>
                    <a:pt x="1339913" y="1204111"/>
                  </a:lnTo>
                  <a:lnTo>
                    <a:pt x="1358020" y="1113576"/>
                  </a:lnTo>
                  <a:lnTo>
                    <a:pt x="1412341" y="1032095"/>
                  </a:lnTo>
                  <a:lnTo>
                    <a:pt x="1493822" y="1013988"/>
                  </a:lnTo>
                  <a:lnTo>
                    <a:pt x="1566250" y="932507"/>
                  </a:lnTo>
                  <a:lnTo>
                    <a:pt x="1593410" y="932507"/>
                  </a:lnTo>
                  <a:lnTo>
                    <a:pt x="1593410" y="887239"/>
                  </a:lnTo>
                  <a:lnTo>
                    <a:pt x="1539090" y="832918"/>
                  </a:lnTo>
                  <a:lnTo>
                    <a:pt x="1566250" y="760491"/>
                  </a:lnTo>
                  <a:lnTo>
                    <a:pt x="1493822" y="642796"/>
                  </a:lnTo>
                  <a:lnTo>
                    <a:pt x="1403288" y="570368"/>
                  </a:lnTo>
                  <a:lnTo>
                    <a:pt x="1394234" y="516047"/>
                  </a:lnTo>
                  <a:lnTo>
                    <a:pt x="1358020" y="434566"/>
                  </a:lnTo>
                  <a:lnTo>
                    <a:pt x="1303699" y="434566"/>
                  </a:lnTo>
                  <a:lnTo>
                    <a:pt x="1258432" y="380245"/>
                  </a:lnTo>
                  <a:lnTo>
                    <a:pt x="1258432" y="380245"/>
                  </a:lnTo>
                  <a:lnTo>
                    <a:pt x="1213165" y="371192"/>
                  </a:lnTo>
                  <a:lnTo>
                    <a:pt x="1186004" y="416459"/>
                  </a:lnTo>
                  <a:lnTo>
                    <a:pt x="1086416" y="371192"/>
                  </a:lnTo>
                  <a:lnTo>
                    <a:pt x="1077363" y="344031"/>
                  </a:lnTo>
                  <a:lnTo>
                    <a:pt x="977775" y="389299"/>
                  </a:lnTo>
                  <a:lnTo>
                    <a:pt x="887240" y="371192"/>
                  </a:lnTo>
                  <a:lnTo>
                    <a:pt x="787652" y="434566"/>
                  </a:lnTo>
                  <a:lnTo>
                    <a:pt x="669957" y="516047"/>
                  </a:lnTo>
                  <a:lnTo>
                    <a:pt x="497941" y="488887"/>
                  </a:lnTo>
                  <a:lnTo>
                    <a:pt x="443620" y="470780"/>
                  </a:lnTo>
                  <a:lnTo>
                    <a:pt x="316872" y="389299"/>
                  </a:lnTo>
                  <a:lnTo>
                    <a:pt x="262551" y="389299"/>
                  </a:lnTo>
                  <a:lnTo>
                    <a:pt x="244444" y="271604"/>
                  </a:lnTo>
                  <a:lnTo>
                    <a:pt x="298765" y="289711"/>
                  </a:lnTo>
                  <a:lnTo>
                    <a:pt x="298765" y="289711"/>
                  </a:lnTo>
                  <a:lnTo>
                    <a:pt x="316872" y="235390"/>
                  </a:lnTo>
                  <a:lnTo>
                    <a:pt x="262551" y="199176"/>
                  </a:lnTo>
                  <a:lnTo>
                    <a:pt x="235391" y="244443"/>
                  </a:lnTo>
                  <a:lnTo>
                    <a:pt x="208230" y="172015"/>
                  </a:lnTo>
                  <a:lnTo>
                    <a:pt x="199177" y="117695"/>
                  </a:lnTo>
                  <a:lnTo>
                    <a:pt x="190123" y="81481"/>
                  </a:lnTo>
                  <a:lnTo>
                    <a:pt x="190123" y="18107"/>
                  </a:lnTo>
                  <a:lnTo>
                    <a:pt x="126749" y="9053"/>
                  </a:lnTo>
                  <a:lnTo>
                    <a:pt x="126749" y="9053"/>
                  </a:lnTo>
                  <a:lnTo>
                    <a:pt x="18107" y="27160"/>
                  </a:lnTo>
                  <a:lnTo>
                    <a:pt x="0" y="0"/>
                  </a:lnTo>
                </a:path>
              </a:pathLst>
            </a:custGeom>
            <a:solidFill>
              <a:srgbClr val="FDC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1632946" y="1361013"/>
              <a:ext cx="1616214" cy="2073639"/>
            </a:xfrm>
            <a:custGeom>
              <a:avLst/>
              <a:gdLst>
                <a:gd name="connsiteX0" fmla="*/ 1167897 w 1846907"/>
                <a:gd name="connsiteY0" fmla="*/ 751438 h 2326741"/>
                <a:gd name="connsiteX1" fmla="*/ 1195058 w 1846907"/>
                <a:gd name="connsiteY1" fmla="*/ 805758 h 2326741"/>
                <a:gd name="connsiteX2" fmla="*/ 1240325 w 1846907"/>
                <a:gd name="connsiteY2" fmla="*/ 778598 h 2326741"/>
                <a:gd name="connsiteX3" fmla="*/ 1294646 w 1846907"/>
                <a:gd name="connsiteY3" fmla="*/ 851026 h 2326741"/>
                <a:gd name="connsiteX4" fmla="*/ 1330860 w 1846907"/>
                <a:gd name="connsiteY4" fmla="*/ 1013988 h 2326741"/>
                <a:gd name="connsiteX5" fmla="*/ 1475715 w 1846907"/>
                <a:gd name="connsiteY5" fmla="*/ 1140737 h 2326741"/>
                <a:gd name="connsiteX6" fmla="*/ 1629624 w 1846907"/>
                <a:gd name="connsiteY6" fmla="*/ 1222218 h 2326741"/>
                <a:gd name="connsiteX7" fmla="*/ 1638677 w 1846907"/>
                <a:gd name="connsiteY7" fmla="*/ 1249378 h 2326741"/>
                <a:gd name="connsiteX8" fmla="*/ 1756373 w 1846907"/>
                <a:gd name="connsiteY8" fmla="*/ 1276539 h 2326741"/>
                <a:gd name="connsiteX9" fmla="*/ 1846907 w 1846907"/>
                <a:gd name="connsiteY9" fmla="*/ 1249378 h 2326741"/>
                <a:gd name="connsiteX10" fmla="*/ 1756373 w 1846907"/>
                <a:gd name="connsiteY10" fmla="*/ 1348966 h 2326741"/>
                <a:gd name="connsiteX11" fmla="*/ 1837854 w 1846907"/>
                <a:gd name="connsiteY11" fmla="*/ 1557196 h 2326741"/>
                <a:gd name="connsiteX12" fmla="*/ 1756373 w 1846907"/>
                <a:gd name="connsiteY12" fmla="*/ 1566249 h 2326741"/>
                <a:gd name="connsiteX13" fmla="*/ 1756373 w 1846907"/>
                <a:gd name="connsiteY13" fmla="*/ 1566249 h 2326741"/>
                <a:gd name="connsiteX14" fmla="*/ 1647731 w 1846907"/>
                <a:gd name="connsiteY14" fmla="*/ 1620570 h 2326741"/>
                <a:gd name="connsiteX15" fmla="*/ 1647731 w 1846907"/>
                <a:gd name="connsiteY15" fmla="*/ 1620570 h 2326741"/>
                <a:gd name="connsiteX16" fmla="*/ 1602464 w 1846907"/>
                <a:gd name="connsiteY16" fmla="*/ 1837853 h 2326741"/>
                <a:gd name="connsiteX17" fmla="*/ 1629624 w 1846907"/>
                <a:gd name="connsiteY17" fmla="*/ 2172832 h 2326741"/>
                <a:gd name="connsiteX18" fmla="*/ 1593410 w 1846907"/>
                <a:gd name="connsiteY18" fmla="*/ 2145671 h 2326741"/>
                <a:gd name="connsiteX19" fmla="*/ 1557196 w 1846907"/>
                <a:gd name="connsiteY19" fmla="*/ 2127564 h 2326741"/>
                <a:gd name="connsiteX20" fmla="*/ 1520982 w 1846907"/>
                <a:gd name="connsiteY20" fmla="*/ 1946495 h 2326741"/>
                <a:gd name="connsiteX21" fmla="*/ 1421394 w 1846907"/>
                <a:gd name="connsiteY21" fmla="*/ 1855960 h 2326741"/>
                <a:gd name="connsiteX22" fmla="*/ 1358020 w 1846907"/>
                <a:gd name="connsiteY22" fmla="*/ 1783533 h 2326741"/>
                <a:gd name="connsiteX23" fmla="*/ 1312753 w 1846907"/>
                <a:gd name="connsiteY23" fmla="*/ 1801640 h 2326741"/>
                <a:gd name="connsiteX24" fmla="*/ 1358020 w 1846907"/>
                <a:gd name="connsiteY24" fmla="*/ 1865014 h 2326741"/>
                <a:gd name="connsiteX25" fmla="*/ 1358020 w 1846907"/>
                <a:gd name="connsiteY25" fmla="*/ 1919335 h 2326741"/>
                <a:gd name="connsiteX26" fmla="*/ 1394234 w 1846907"/>
                <a:gd name="connsiteY26" fmla="*/ 1937442 h 2326741"/>
                <a:gd name="connsiteX27" fmla="*/ 1421394 w 1846907"/>
                <a:gd name="connsiteY27" fmla="*/ 2009869 h 2326741"/>
                <a:gd name="connsiteX28" fmla="*/ 1421394 w 1846907"/>
                <a:gd name="connsiteY28" fmla="*/ 2009869 h 2326741"/>
                <a:gd name="connsiteX29" fmla="*/ 1484769 w 1846907"/>
                <a:gd name="connsiteY29" fmla="*/ 2127564 h 2326741"/>
                <a:gd name="connsiteX30" fmla="*/ 1593410 w 1846907"/>
                <a:gd name="connsiteY30" fmla="*/ 2199992 h 2326741"/>
                <a:gd name="connsiteX31" fmla="*/ 1430448 w 1846907"/>
                <a:gd name="connsiteY31" fmla="*/ 2127564 h 2326741"/>
                <a:gd name="connsiteX32" fmla="*/ 1385180 w 1846907"/>
                <a:gd name="connsiteY32" fmla="*/ 2082297 h 2326741"/>
                <a:gd name="connsiteX33" fmla="*/ 1348967 w 1846907"/>
                <a:gd name="connsiteY33" fmla="*/ 2082297 h 2326741"/>
                <a:gd name="connsiteX34" fmla="*/ 1367074 w 1846907"/>
                <a:gd name="connsiteY34" fmla="*/ 2172832 h 2326741"/>
                <a:gd name="connsiteX35" fmla="*/ 1330860 w 1846907"/>
                <a:gd name="connsiteY35" fmla="*/ 2163778 h 2326741"/>
                <a:gd name="connsiteX36" fmla="*/ 1231272 w 1846907"/>
                <a:gd name="connsiteY36" fmla="*/ 2082297 h 2326741"/>
                <a:gd name="connsiteX37" fmla="*/ 1249378 w 1846907"/>
                <a:gd name="connsiteY37" fmla="*/ 2018923 h 2326741"/>
                <a:gd name="connsiteX38" fmla="*/ 1131683 w 1846907"/>
                <a:gd name="connsiteY38" fmla="*/ 2027976 h 2326741"/>
                <a:gd name="connsiteX39" fmla="*/ 1050202 w 1846907"/>
                <a:gd name="connsiteY39" fmla="*/ 2091350 h 2326741"/>
                <a:gd name="connsiteX40" fmla="*/ 1023042 w 1846907"/>
                <a:gd name="connsiteY40" fmla="*/ 2073244 h 2326741"/>
                <a:gd name="connsiteX41" fmla="*/ 986828 w 1846907"/>
                <a:gd name="connsiteY41" fmla="*/ 2181885 h 2326741"/>
                <a:gd name="connsiteX42" fmla="*/ 1077363 w 1846907"/>
                <a:gd name="connsiteY42" fmla="*/ 2236206 h 2326741"/>
                <a:gd name="connsiteX43" fmla="*/ 1140737 w 1846907"/>
                <a:gd name="connsiteY43" fmla="*/ 2326741 h 2326741"/>
                <a:gd name="connsiteX44" fmla="*/ 1023042 w 1846907"/>
                <a:gd name="connsiteY44" fmla="*/ 2263366 h 2326741"/>
                <a:gd name="connsiteX45" fmla="*/ 986828 w 1846907"/>
                <a:gd name="connsiteY45" fmla="*/ 2245259 h 2326741"/>
                <a:gd name="connsiteX46" fmla="*/ 941561 w 1846907"/>
                <a:gd name="connsiteY46" fmla="*/ 2281473 h 2326741"/>
                <a:gd name="connsiteX47" fmla="*/ 986828 w 1846907"/>
                <a:gd name="connsiteY47" fmla="*/ 2227152 h 2326741"/>
                <a:gd name="connsiteX48" fmla="*/ 950614 w 1846907"/>
                <a:gd name="connsiteY48" fmla="*/ 2199992 h 2326741"/>
                <a:gd name="connsiteX49" fmla="*/ 950614 w 1846907"/>
                <a:gd name="connsiteY49" fmla="*/ 2127564 h 2326741"/>
                <a:gd name="connsiteX50" fmla="*/ 932507 w 1846907"/>
                <a:gd name="connsiteY50" fmla="*/ 2100404 h 2326741"/>
                <a:gd name="connsiteX51" fmla="*/ 941561 w 1846907"/>
                <a:gd name="connsiteY51" fmla="*/ 1982709 h 2326741"/>
                <a:gd name="connsiteX52" fmla="*/ 977775 w 1846907"/>
                <a:gd name="connsiteY52" fmla="*/ 1946495 h 2326741"/>
                <a:gd name="connsiteX53" fmla="*/ 968721 w 1846907"/>
                <a:gd name="connsiteY53" fmla="*/ 1865014 h 2326741"/>
                <a:gd name="connsiteX54" fmla="*/ 968721 w 1846907"/>
                <a:gd name="connsiteY54" fmla="*/ 1801640 h 2326741"/>
                <a:gd name="connsiteX55" fmla="*/ 851026 w 1846907"/>
                <a:gd name="connsiteY55" fmla="*/ 1774479 h 2326741"/>
                <a:gd name="connsiteX56" fmla="*/ 787652 w 1846907"/>
                <a:gd name="connsiteY56" fmla="*/ 1783533 h 2326741"/>
                <a:gd name="connsiteX57" fmla="*/ 688064 w 1846907"/>
                <a:gd name="connsiteY57" fmla="*/ 1756372 h 2326741"/>
                <a:gd name="connsiteX58" fmla="*/ 642796 w 1846907"/>
                <a:gd name="connsiteY58" fmla="*/ 1720158 h 2326741"/>
                <a:gd name="connsiteX59" fmla="*/ 615636 w 1846907"/>
                <a:gd name="connsiteY59" fmla="*/ 1656784 h 2326741"/>
                <a:gd name="connsiteX60" fmla="*/ 615636 w 1846907"/>
                <a:gd name="connsiteY60" fmla="*/ 1656784 h 2326741"/>
                <a:gd name="connsiteX61" fmla="*/ 525101 w 1846907"/>
                <a:gd name="connsiteY61" fmla="*/ 1656784 h 2326741"/>
                <a:gd name="connsiteX62" fmla="*/ 389299 w 1846907"/>
                <a:gd name="connsiteY62" fmla="*/ 1575303 h 2326741"/>
                <a:gd name="connsiteX63" fmla="*/ 362139 w 1846907"/>
                <a:gd name="connsiteY63" fmla="*/ 1457608 h 2326741"/>
                <a:gd name="connsiteX64" fmla="*/ 298765 w 1846907"/>
                <a:gd name="connsiteY64" fmla="*/ 1394234 h 2326741"/>
                <a:gd name="connsiteX65" fmla="*/ 226337 w 1846907"/>
                <a:gd name="connsiteY65" fmla="*/ 1367073 h 2326741"/>
                <a:gd name="connsiteX66" fmla="*/ 63375 w 1846907"/>
                <a:gd name="connsiteY66" fmla="*/ 1222218 h 2326741"/>
                <a:gd name="connsiteX67" fmla="*/ 0 w 1846907"/>
                <a:gd name="connsiteY67" fmla="*/ 1086416 h 2326741"/>
                <a:gd name="connsiteX68" fmla="*/ 9054 w 1846907"/>
                <a:gd name="connsiteY68" fmla="*/ 977774 h 2326741"/>
                <a:gd name="connsiteX69" fmla="*/ 90535 w 1846907"/>
                <a:gd name="connsiteY69" fmla="*/ 1023042 h 2326741"/>
                <a:gd name="connsiteX70" fmla="*/ 108642 w 1846907"/>
                <a:gd name="connsiteY70" fmla="*/ 1131683 h 2326741"/>
                <a:gd name="connsiteX71" fmla="*/ 153909 w 1846907"/>
                <a:gd name="connsiteY71" fmla="*/ 1222218 h 2326741"/>
                <a:gd name="connsiteX72" fmla="*/ 226337 w 1846907"/>
                <a:gd name="connsiteY72" fmla="*/ 1149790 h 2326741"/>
                <a:gd name="connsiteX73" fmla="*/ 235390 w 1846907"/>
                <a:gd name="connsiteY73" fmla="*/ 1095469 h 2326741"/>
                <a:gd name="connsiteX74" fmla="*/ 235390 w 1846907"/>
                <a:gd name="connsiteY74" fmla="*/ 1050202 h 2326741"/>
                <a:gd name="connsiteX75" fmla="*/ 144856 w 1846907"/>
                <a:gd name="connsiteY75" fmla="*/ 1023042 h 2326741"/>
                <a:gd name="connsiteX76" fmla="*/ 117695 w 1846907"/>
                <a:gd name="connsiteY76" fmla="*/ 923453 h 2326741"/>
                <a:gd name="connsiteX77" fmla="*/ 117695 w 1846907"/>
                <a:gd name="connsiteY77" fmla="*/ 923453 h 2326741"/>
                <a:gd name="connsiteX78" fmla="*/ 253497 w 1846907"/>
                <a:gd name="connsiteY78" fmla="*/ 1004935 h 2326741"/>
                <a:gd name="connsiteX79" fmla="*/ 407406 w 1846907"/>
                <a:gd name="connsiteY79" fmla="*/ 1013988 h 2326741"/>
                <a:gd name="connsiteX80" fmla="*/ 525101 w 1846907"/>
                <a:gd name="connsiteY80" fmla="*/ 1158844 h 2326741"/>
                <a:gd name="connsiteX81" fmla="*/ 724277 w 1846907"/>
                <a:gd name="connsiteY81" fmla="*/ 1204111 h 2326741"/>
                <a:gd name="connsiteX82" fmla="*/ 778598 w 1846907"/>
                <a:gd name="connsiteY82" fmla="*/ 1213164 h 2326741"/>
                <a:gd name="connsiteX83" fmla="*/ 724277 w 1846907"/>
                <a:gd name="connsiteY83" fmla="*/ 1104523 h 2326741"/>
                <a:gd name="connsiteX84" fmla="*/ 778598 w 1846907"/>
                <a:gd name="connsiteY84" fmla="*/ 1004935 h 2326741"/>
                <a:gd name="connsiteX85" fmla="*/ 796705 w 1846907"/>
                <a:gd name="connsiteY85" fmla="*/ 896293 h 2326741"/>
                <a:gd name="connsiteX86" fmla="*/ 724277 w 1846907"/>
                <a:gd name="connsiteY86" fmla="*/ 733331 h 2326741"/>
                <a:gd name="connsiteX87" fmla="*/ 660903 w 1846907"/>
                <a:gd name="connsiteY87" fmla="*/ 624689 h 2326741"/>
                <a:gd name="connsiteX88" fmla="*/ 706171 w 1846907"/>
                <a:gd name="connsiteY88" fmla="*/ 407406 h 2326741"/>
                <a:gd name="connsiteX89" fmla="*/ 597529 w 1846907"/>
                <a:gd name="connsiteY89" fmla="*/ 380246 h 2326741"/>
                <a:gd name="connsiteX90" fmla="*/ 552262 w 1846907"/>
                <a:gd name="connsiteY90" fmla="*/ 461727 h 2326741"/>
                <a:gd name="connsiteX91" fmla="*/ 488887 w 1846907"/>
                <a:gd name="connsiteY91" fmla="*/ 325925 h 2326741"/>
                <a:gd name="connsiteX92" fmla="*/ 371192 w 1846907"/>
                <a:gd name="connsiteY92" fmla="*/ 262550 h 2326741"/>
                <a:gd name="connsiteX93" fmla="*/ 217283 w 1846907"/>
                <a:gd name="connsiteY93" fmla="*/ 262550 h 2326741"/>
                <a:gd name="connsiteX94" fmla="*/ 117695 w 1846907"/>
                <a:gd name="connsiteY94" fmla="*/ 298764 h 2326741"/>
                <a:gd name="connsiteX95" fmla="*/ 108642 w 1846907"/>
                <a:gd name="connsiteY95" fmla="*/ 461727 h 2326741"/>
                <a:gd name="connsiteX96" fmla="*/ 54321 w 1846907"/>
                <a:gd name="connsiteY96" fmla="*/ 552261 h 2326741"/>
                <a:gd name="connsiteX97" fmla="*/ 27161 w 1846907"/>
                <a:gd name="connsiteY97" fmla="*/ 307818 h 2326741"/>
                <a:gd name="connsiteX98" fmla="*/ 126749 w 1846907"/>
                <a:gd name="connsiteY98" fmla="*/ 172016 h 2326741"/>
                <a:gd name="connsiteX99" fmla="*/ 307818 w 1846907"/>
                <a:gd name="connsiteY99" fmla="*/ 199176 h 2326741"/>
                <a:gd name="connsiteX100" fmla="*/ 325925 w 1846907"/>
                <a:gd name="connsiteY100" fmla="*/ 63374 h 2326741"/>
                <a:gd name="connsiteX101" fmla="*/ 479834 w 1846907"/>
                <a:gd name="connsiteY101" fmla="*/ 0 h 2326741"/>
                <a:gd name="connsiteX102" fmla="*/ 579422 w 1846907"/>
                <a:gd name="connsiteY102" fmla="*/ 81481 h 2326741"/>
                <a:gd name="connsiteX103" fmla="*/ 697117 w 1846907"/>
                <a:gd name="connsiteY103" fmla="*/ 126748 h 2326741"/>
                <a:gd name="connsiteX104" fmla="*/ 760491 w 1846907"/>
                <a:gd name="connsiteY104" fmla="*/ 199176 h 2326741"/>
                <a:gd name="connsiteX105" fmla="*/ 832919 w 1846907"/>
                <a:gd name="connsiteY105" fmla="*/ 235390 h 2326741"/>
                <a:gd name="connsiteX106" fmla="*/ 1032095 w 1846907"/>
                <a:gd name="connsiteY106" fmla="*/ 534154 h 2326741"/>
                <a:gd name="connsiteX107" fmla="*/ 1122630 w 1846907"/>
                <a:gd name="connsiteY107" fmla="*/ 679010 h 2326741"/>
                <a:gd name="connsiteX108" fmla="*/ 1167897 w 1846907"/>
                <a:gd name="connsiteY108" fmla="*/ 751438 h 2326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1846907" h="2326741">
                  <a:moveTo>
                    <a:pt x="1167897" y="751438"/>
                  </a:moveTo>
                  <a:lnTo>
                    <a:pt x="1195058" y="805758"/>
                  </a:lnTo>
                  <a:lnTo>
                    <a:pt x="1240325" y="778598"/>
                  </a:lnTo>
                  <a:lnTo>
                    <a:pt x="1294646" y="851026"/>
                  </a:lnTo>
                  <a:lnTo>
                    <a:pt x="1330860" y="1013988"/>
                  </a:lnTo>
                  <a:lnTo>
                    <a:pt x="1475715" y="1140737"/>
                  </a:lnTo>
                  <a:lnTo>
                    <a:pt x="1629624" y="1222218"/>
                  </a:lnTo>
                  <a:lnTo>
                    <a:pt x="1638677" y="1249378"/>
                  </a:lnTo>
                  <a:lnTo>
                    <a:pt x="1756373" y="1276539"/>
                  </a:lnTo>
                  <a:lnTo>
                    <a:pt x="1846907" y="1249378"/>
                  </a:lnTo>
                  <a:lnTo>
                    <a:pt x="1756373" y="1348966"/>
                  </a:lnTo>
                  <a:lnTo>
                    <a:pt x="1837854" y="1557196"/>
                  </a:lnTo>
                  <a:lnTo>
                    <a:pt x="1756373" y="1566249"/>
                  </a:lnTo>
                  <a:lnTo>
                    <a:pt x="1756373" y="1566249"/>
                  </a:lnTo>
                  <a:lnTo>
                    <a:pt x="1647731" y="1620570"/>
                  </a:lnTo>
                  <a:lnTo>
                    <a:pt x="1647731" y="1620570"/>
                  </a:lnTo>
                  <a:lnTo>
                    <a:pt x="1602464" y="1837853"/>
                  </a:lnTo>
                  <a:lnTo>
                    <a:pt x="1629624" y="2172832"/>
                  </a:lnTo>
                  <a:lnTo>
                    <a:pt x="1593410" y="2145671"/>
                  </a:lnTo>
                  <a:lnTo>
                    <a:pt x="1557196" y="2127564"/>
                  </a:lnTo>
                  <a:lnTo>
                    <a:pt x="1520982" y="1946495"/>
                  </a:lnTo>
                  <a:lnTo>
                    <a:pt x="1421394" y="1855960"/>
                  </a:lnTo>
                  <a:lnTo>
                    <a:pt x="1358020" y="1783533"/>
                  </a:lnTo>
                  <a:lnTo>
                    <a:pt x="1312753" y="1801640"/>
                  </a:lnTo>
                  <a:lnTo>
                    <a:pt x="1358020" y="1865014"/>
                  </a:lnTo>
                  <a:lnTo>
                    <a:pt x="1358020" y="1919335"/>
                  </a:lnTo>
                  <a:lnTo>
                    <a:pt x="1394234" y="1937442"/>
                  </a:lnTo>
                  <a:lnTo>
                    <a:pt x="1421394" y="2009869"/>
                  </a:lnTo>
                  <a:lnTo>
                    <a:pt x="1421394" y="2009869"/>
                  </a:lnTo>
                  <a:lnTo>
                    <a:pt x="1484769" y="2127564"/>
                  </a:lnTo>
                  <a:lnTo>
                    <a:pt x="1593410" y="2199992"/>
                  </a:lnTo>
                  <a:lnTo>
                    <a:pt x="1430448" y="2127564"/>
                  </a:lnTo>
                  <a:lnTo>
                    <a:pt x="1385180" y="2082297"/>
                  </a:lnTo>
                  <a:lnTo>
                    <a:pt x="1348967" y="2082297"/>
                  </a:lnTo>
                  <a:lnTo>
                    <a:pt x="1367074" y="2172832"/>
                  </a:lnTo>
                  <a:lnTo>
                    <a:pt x="1330860" y="2163778"/>
                  </a:lnTo>
                  <a:lnTo>
                    <a:pt x="1231272" y="2082297"/>
                  </a:lnTo>
                  <a:lnTo>
                    <a:pt x="1249378" y="2018923"/>
                  </a:lnTo>
                  <a:lnTo>
                    <a:pt x="1131683" y="2027976"/>
                  </a:lnTo>
                  <a:lnTo>
                    <a:pt x="1050202" y="2091350"/>
                  </a:lnTo>
                  <a:lnTo>
                    <a:pt x="1023042" y="2073244"/>
                  </a:lnTo>
                  <a:lnTo>
                    <a:pt x="986828" y="2181885"/>
                  </a:lnTo>
                  <a:lnTo>
                    <a:pt x="1077363" y="2236206"/>
                  </a:lnTo>
                  <a:lnTo>
                    <a:pt x="1140737" y="2326741"/>
                  </a:lnTo>
                  <a:lnTo>
                    <a:pt x="1023042" y="2263366"/>
                  </a:lnTo>
                  <a:lnTo>
                    <a:pt x="986828" y="2245259"/>
                  </a:lnTo>
                  <a:lnTo>
                    <a:pt x="941561" y="2281473"/>
                  </a:lnTo>
                  <a:lnTo>
                    <a:pt x="986828" y="2227152"/>
                  </a:lnTo>
                  <a:lnTo>
                    <a:pt x="950614" y="2199992"/>
                  </a:lnTo>
                  <a:lnTo>
                    <a:pt x="950614" y="2127564"/>
                  </a:lnTo>
                  <a:lnTo>
                    <a:pt x="932507" y="2100404"/>
                  </a:lnTo>
                  <a:lnTo>
                    <a:pt x="941561" y="1982709"/>
                  </a:lnTo>
                  <a:lnTo>
                    <a:pt x="977775" y="1946495"/>
                  </a:lnTo>
                  <a:lnTo>
                    <a:pt x="968721" y="1865014"/>
                  </a:lnTo>
                  <a:lnTo>
                    <a:pt x="968721" y="1801640"/>
                  </a:lnTo>
                  <a:lnTo>
                    <a:pt x="851026" y="1774479"/>
                  </a:lnTo>
                  <a:lnTo>
                    <a:pt x="787652" y="1783533"/>
                  </a:lnTo>
                  <a:lnTo>
                    <a:pt x="688064" y="1756372"/>
                  </a:lnTo>
                  <a:lnTo>
                    <a:pt x="642796" y="1720158"/>
                  </a:lnTo>
                  <a:lnTo>
                    <a:pt x="615636" y="1656784"/>
                  </a:lnTo>
                  <a:lnTo>
                    <a:pt x="615636" y="1656784"/>
                  </a:lnTo>
                  <a:lnTo>
                    <a:pt x="525101" y="1656784"/>
                  </a:lnTo>
                  <a:lnTo>
                    <a:pt x="389299" y="1575303"/>
                  </a:lnTo>
                  <a:lnTo>
                    <a:pt x="362139" y="1457608"/>
                  </a:lnTo>
                  <a:lnTo>
                    <a:pt x="298765" y="1394234"/>
                  </a:lnTo>
                  <a:lnTo>
                    <a:pt x="226337" y="1367073"/>
                  </a:lnTo>
                  <a:lnTo>
                    <a:pt x="63375" y="1222218"/>
                  </a:lnTo>
                  <a:lnTo>
                    <a:pt x="0" y="1086416"/>
                  </a:lnTo>
                  <a:lnTo>
                    <a:pt x="9054" y="977774"/>
                  </a:lnTo>
                  <a:lnTo>
                    <a:pt x="90535" y="1023042"/>
                  </a:lnTo>
                  <a:lnTo>
                    <a:pt x="108642" y="1131683"/>
                  </a:lnTo>
                  <a:lnTo>
                    <a:pt x="153909" y="1222218"/>
                  </a:lnTo>
                  <a:lnTo>
                    <a:pt x="226337" y="1149790"/>
                  </a:lnTo>
                  <a:lnTo>
                    <a:pt x="235390" y="1095469"/>
                  </a:lnTo>
                  <a:lnTo>
                    <a:pt x="235390" y="1050202"/>
                  </a:lnTo>
                  <a:lnTo>
                    <a:pt x="144856" y="1023042"/>
                  </a:lnTo>
                  <a:lnTo>
                    <a:pt x="117695" y="923453"/>
                  </a:lnTo>
                  <a:lnTo>
                    <a:pt x="117695" y="923453"/>
                  </a:lnTo>
                  <a:lnTo>
                    <a:pt x="253497" y="1004935"/>
                  </a:lnTo>
                  <a:lnTo>
                    <a:pt x="407406" y="1013988"/>
                  </a:lnTo>
                  <a:lnTo>
                    <a:pt x="525101" y="1158844"/>
                  </a:lnTo>
                  <a:lnTo>
                    <a:pt x="724277" y="1204111"/>
                  </a:lnTo>
                  <a:lnTo>
                    <a:pt x="778598" y="1213164"/>
                  </a:lnTo>
                  <a:lnTo>
                    <a:pt x="724277" y="1104523"/>
                  </a:lnTo>
                  <a:lnTo>
                    <a:pt x="778598" y="1004935"/>
                  </a:lnTo>
                  <a:lnTo>
                    <a:pt x="796705" y="896293"/>
                  </a:lnTo>
                  <a:lnTo>
                    <a:pt x="724277" y="733331"/>
                  </a:lnTo>
                  <a:lnTo>
                    <a:pt x="660903" y="624689"/>
                  </a:lnTo>
                  <a:lnTo>
                    <a:pt x="706171" y="407406"/>
                  </a:lnTo>
                  <a:lnTo>
                    <a:pt x="597529" y="380246"/>
                  </a:lnTo>
                  <a:lnTo>
                    <a:pt x="552262" y="461727"/>
                  </a:lnTo>
                  <a:lnTo>
                    <a:pt x="488887" y="325925"/>
                  </a:lnTo>
                  <a:lnTo>
                    <a:pt x="371192" y="262550"/>
                  </a:lnTo>
                  <a:lnTo>
                    <a:pt x="217283" y="262550"/>
                  </a:lnTo>
                  <a:lnTo>
                    <a:pt x="117695" y="298764"/>
                  </a:lnTo>
                  <a:lnTo>
                    <a:pt x="108642" y="461727"/>
                  </a:lnTo>
                  <a:lnTo>
                    <a:pt x="54321" y="552261"/>
                  </a:lnTo>
                  <a:lnTo>
                    <a:pt x="27161" y="307818"/>
                  </a:lnTo>
                  <a:lnTo>
                    <a:pt x="126749" y="172016"/>
                  </a:lnTo>
                  <a:lnTo>
                    <a:pt x="307818" y="199176"/>
                  </a:lnTo>
                  <a:lnTo>
                    <a:pt x="325925" y="63374"/>
                  </a:lnTo>
                  <a:lnTo>
                    <a:pt x="479834" y="0"/>
                  </a:lnTo>
                  <a:lnTo>
                    <a:pt x="579422" y="81481"/>
                  </a:lnTo>
                  <a:lnTo>
                    <a:pt x="697117" y="126748"/>
                  </a:lnTo>
                  <a:lnTo>
                    <a:pt x="760491" y="199176"/>
                  </a:lnTo>
                  <a:lnTo>
                    <a:pt x="832919" y="235390"/>
                  </a:lnTo>
                  <a:lnTo>
                    <a:pt x="1032095" y="534154"/>
                  </a:lnTo>
                  <a:lnTo>
                    <a:pt x="1122630" y="679010"/>
                  </a:lnTo>
                  <a:lnTo>
                    <a:pt x="1167897" y="75143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solidFill>
                  <a:srgbClr val="2CB9D0"/>
                </a:solidFill>
                <a:latin typeface="Segoe UI Light" panose="020B0502040204020203" pitchFamily="34" charset="0"/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3605677" y="5016104"/>
              <a:ext cx="182220" cy="193647"/>
            </a:xfrm>
            <a:custGeom>
              <a:avLst/>
              <a:gdLst>
                <a:gd name="connsiteX0" fmla="*/ 0 w 208230"/>
                <a:gd name="connsiteY0" fmla="*/ 162962 h 217283"/>
                <a:gd name="connsiteX1" fmla="*/ 63374 w 208230"/>
                <a:gd name="connsiteY1" fmla="*/ 144855 h 217283"/>
                <a:gd name="connsiteX2" fmla="*/ 144856 w 208230"/>
                <a:gd name="connsiteY2" fmla="*/ 217283 h 217283"/>
                <a:gd name="connsiteX3" fmla="*/ 199176 w 208230"/>
                <a:gd name="connsiteY3" fmla="*/ 135802 h 217283"/>
                <a:gd name="connsiteX4" fmla="*/ 208230 w 208230"/>
                <a:gd name="connsiteY4" fmla="*/ 36214 h 217283"/>
                <a:gd name="connsiteX5" fmla="*/ 199176 w 208230"/>
                <a:gd name="connsiteY5" fmla="*/ 0 h 217283"/>
                <a:gd name="connsiteX6" fmla="*/ 135802 w 208230"/>
                <a:gd name="connsiteY6" fmla="*/ 36214 h 217283"/>
                <a:gd name="connsiteX7" fmla="*/ 99588 w 208230"/>
                <a:gd name="connsiteY7" fmla="*/ 108641 h 217283"/>
                <a:gd name="connsiteX8" fmla="*/ 45267 w 208230"/>
                <a:gd name="connsiteY8" fmla="*/ 117695 h 217283"/>
                <a:gd name="connsiteX9" fmla="*/ 0 w 208230"/>
                <a:gd name="connsiteY9" fmla="*/ 162962 h 217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8230" h="217283">
                  <a:moveTo>
                    <a:pt x="0" y="162962"/>
                  </a:moveTo>
                  <a:lnTo>
                    <a:pt x="63374" y="144855"/>
                  </a:lnTo>
                  <a:lnTo>
                    <a:pt x="144856" y="217283"/>
                  </a:lnTo>
                  <a:lnTo>
                    <a:pt x="199176" y="135802"/>
                  </a:lnTo>
                  <a:lnTo>
                    <a:pt x="208230" y="36214"/>
                  </a:lnTo>
                  <a:lnTo>
                    <a:pt x="199176" y="0"/>
                  </a:lnTo>
                  <a:lnTo>
                    <a:pt x="135802" y="36214"/>
                  </a:lnTo>
                  <a:lnTo>
                    <a:pt x="99588" y="108641"/>
                  </a:lnTo>
                  <a:lnTo>
                    <a:pt x="45267" y="117695"/>
                  </a:lnTo>
                  <a:lnTo>
                    <a:pt x="0" y="16296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2924332" y="5831036"/>
              <a:ext cx="142607" cy="145235"/>
            </a:xfrm>
            <a:custGeom>
              <a:avLst/>
              <a:gdLst>
                <a:gd name="connsiteX0" fmla="*/ 162962 w 162962"/>
                <a:gd name="connsiteY0" fmla="*/ 108641 h 162962"/>
                <a:gd name="connsiteX1" fmla="*/ 144856 w 162962"/>
                <a:gd name="connsiteY1" fmla="*/ 162962 h 162962"/>
                <a:gd name="connsiteX2" fmla="*/ 90535 w 162962"/>
                <a:gd name="connsiteY2" fmla="*/ 162962 h 162962"/>
                <a:gd name="connsiteX3" fmla="*/ 45267 w 162962"/>
                <a:gd name="connsiteY3" fmla="*/ 144855 h 162962"/>
                <a:gd name="connsiteX4" fmla="*/ 9054 w 162962"/>
                <a:gd name="connsiteY4" fmla="*/ 90534 h 162962"/>
                <a:gd name="connsiteX5" fmla="*/ 0 w 162962"/>
                <a:gd name="connsiteY5" fmla="*/ 63374 h 162962"/>
                <a:gd name="connsiteX6" fmla="*/ 18107 w 162962"/>
                <a:gd name="connsiteY6" fmla="*/ 18107 h 162962"/>
                <a:gd name="connsiteX7" fmla="*/ 36214 w 162962"/>
                <a:gd name="connsiteY7" fmla="*/ 9053 h 162962"/>
                <a:gd name="connsiteX8" fmla="*/ 72428 w 162962"/>
                <a:gd name="connsiteY8" fmla="*/ 0 h 162962"/>
                <a:gd name="connsiteX9" fmla="*/ 72428 w 162962"/>
                <a:gd name="connsiteY9" fmla="*/ 0 h 162962"/>
                <a:gd name="connsiteX10" fmla="*/ 162962 w 162962"/>
                <a:gd name="connsiteY10" fmla="*/ 36214 h 162962"/>
                <a:gd name="connsiteX11" fmla="*/ 162962 w 162962"/>
                <a:gd name="connsiteY11" fmla="*/ 108641 h 162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2962" h="162962">
                  <a:moveTo>
                    <a:pt x="162962" y="108641"/>
                  </a:moveTo>
                  <a:lnTo>
                    <a:pt x="144856" y="162962"/>
                  </a:lnTo>
                  <a:lnTo>
                    <a:pt x="90535" y="162962"/>
                  </a:lnTo>
                  <a:lnTo>
                    <a:pt x="45267" y="144855"/>
                  </a:lnTo>
                  <a:lnTo>
                    <a:pt x="9054" y="90534"/>
                  </a:lnTo>
                  <a:lnTo>
                    <a:pt x="0" y="63374"/>
                  </a:lnTo>
                  <a:lnTo>
                    <a:pt x="18107" y="18107"/>
                  </a:lnTo>
                  <a:lnTo>
                    <a:pt x="36214" y="9053"/>
                  </a:lnTo>
                  <a:lnTo>
                    <a:pt x="72428" y="0"/>
                  </a:lnTo>
                  <a:lnTo>
                    <a:pt x="72428" y="0"/>
                  </a:lnTo>
                  <a:lnTo>
                    <a:pt x="162962" y="36214"/>
                  </a:lnTo>
                  <a:lnTo>
                    <a:pt x="162962" y="10864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1213047" y="1740238"/>
              <a:ext cx="491201" cy="516393"/>
            </a:xfrm>
            <a:custGeom>
              <a:avLst/>
              <a:gdLst>
                <a:gd name="connsiteX0" fmla="*/ 470780 w 561314"/>
                <a:gd name="connsiteY0" fmla="*/ 579422 h 579422"/>
                <a:gd name="connsiteX1" fmla="*/ 416459 w 561314"/>
                <a:gd name="connsiteY1" fmla="*/ 452673 h 579422"/>
                <a:gd name="connsiteX2" fmla="*/ 416459 w 561314"/>
                <a:gd name="connsiteY2" fmla="*/ 425513 h 579422"/>
                <a:gd name="connsiteX3" fmla="*/ 380245 w 561314"/>
                <a:gd name="connsiteY3" fmla="*/ 389299 h 579422"/>
                <a:gd name="connsiteX4" fmla="*/ 334978 w 561314"/>
                <a:gd name="connsiteY4" fmla="*/ 407406 h 579422"/>
                <a:gd name="connsiteX5" fmla="*/ 289710 w 561314"/>
                <a:gd name="connsiteY5" fmla="*/ 407406 h 579422"/>
                <a:gd name="connsiteX6" fmla="*/ 334978 w 561314"/>
                <a:gd name="connsiteY6" fmla="*/ 371192 h 579422"/>
                <a:gd name="connsiteX7" fmla="*/ 389299 w 561314"/>
                <a:gd name="connsiteY7" fmla="*/ 371192 h 579422"/>
                <a:gd name="connsiteX8" fmla="*/ 479833 w 561314"/>
                <a:gd name="connsiteY8" fmla="*/ 334978 h 579422"/>
                <a:gd name="connsiteX9" fmla="*/ 561314 w 561314"/>
                <a:gd name="connsiteY9" fmla="*/ 235390 h 579422"/>
                <a:gd name="connsiteX10" fmla="*/ 561314 w 561314"/>
                <a:gd name="connsiteY10" fmla="*/ 235390 h 579422"/>
                <a:gd name="connsiteX11" fmla="*/ 434566 w 561314"/>
                <a:gd name="connsiteY11" fmla="*/ 280657 h 579422"/>
                <a:gd name="connsiteX12" fmla="*/ 398352 w 561314"/>
                <a:gd name="connsiteY12" fmla="*/ 307818 h 579422"/>
                <a:gd name="connsiteX13" fmla="*/ 362138 w 561314"/>
                <a:gd name="connsiteY13" fmla="*/ 307818 h 579422"/>
                <a:gd name="connsiteX14" fmla="*/ 398352 w 561314"/>
                <a:gd name="connsiteY14" fmla="*/ 244443 h 579422"/>
                <a:gd name="connsiteX15" fmla="*/ 407406 w 561314"/>
                <a:gd name="connsiteY15" fmla="*/ 181069 h 579422"/>
                <a:gd name="connsiteX16" fmla="*/ 371192 w 561314"/>
                <a:gd name="connsiteY16" fmla="*/ 162962 h 579422"/>
                <a:gd name="connsiteX17" fmla="*/ 325924 w 561314"/>
                <a:gd name="connsiteY17" fmla="*/ 190123 h 579422"/>
                <a:gd name="connsiteX18" fmla="*/ 298764 w 561314"/>
                <a:gd name="connsiteY18" fmla="*/ 217283 h 579422"/>
                <a:gd name="connsiteX19" fmla="*/ 298764 w 561314"/>
                <a:gd name="connsiteY19" fmla="*/ 217283 h 579422"/>
                <a:gd name="connsiteX20" fmla="*/ 253497 w 561314"/>
                <a:gd name="connsiteY20" fmla="*/ 144855 h 579422"/>
                <a:gd name="connsiteX21" fmla="*/ 208229 w 561314"/>
                <a:gd name="connsiteY21" fmla="*/ 144855 h 579422"/>
                <a:gd name="connsiteX22" fmla="*/ 226336 w 561314"/>
                <a:gd name="connsiteY22" fmla="*/ 90535 h 579422"/>
                <a:gd name="connsiteX23" fmla="*/ 199176 w 561314"/>
                <a:gd name="connsiteY23" fmla="*/ 0 h 579422"/>
                <a:gd name="connsiteX24" fmla="*/ 199176 w 561314"/>
                <a:gd name="connsiteY24" fmla="*/ 0 h 579422"/>
                <a:gd name="connsiteX25" fmla="*/ 181069 w 561314"/>
                <a:gd name="connsiteY25" fmla="*/ 72428 h 579422"/>
                <a:gd name="connsiteX26" fmla="*/ 144855 w 561314"/>
                <a:gd name="connsiteY26" fmla="*/ 99588 h 579422"/>
                <a:gd name="connsiteX27" fmla="*/ 172015 w 561314"/>
                <a:gd name="connsiteY27" fmla="*/ 153909 h 579422"/>
                <a:gd name="connsiteX28" fmla="*/ 162962 w 561314"/>
                <a:gd name="connsiteY28" fmla="*/ 235390 h 579422"/>
                <a:gd name="connsiteX29" fmla="*/ 208229 w 561314"/>
                <a:gd name="connsiteY29" fmla="*/ 271604 h 579422"/>
                <a:gd name="connsiteX30" fmla="*/ 235390 w 561314"/>
                <a:gd name="connsiteY30" fmla="*/ 307818 h 579422"/>
                <a:gd name="connsiteX31" fmla="*/ 162962 w 561314"/>
                <a:gd name="connsiteY31" fmla="*/ 344032 h 579422"/>
                <a:gd name="connsiteX32" fmla="*/ 162962 w 561314"/>
                <a:gd name="connsiteY32" fmla="*/ 344032 h 579422"/>
                <a:gd name="connsiteX33" fmla="*/ 0 w 561314"/>
                <a:gd name="connsiteY33" fmla="*/ 371192 h 579422"/>
                <a:gd name="connsiteX34" fmla="*/ 162962 w 561314"/>
                <a:gd name="connsiteY34" fmla="*/ 389299 h 579422"/>
                <a:gd name="connsiteX35" fmla="*/ 262550 w 561314"/>
                <a:gd name="connsiteY35" fmla="*/ 371192 h 579422"/>
                <a:gd name="connsiteX36" fmla="*/ 271604 w 561314"/>
                <a:gd name="connsiteY36" fmla="*/ 425513 h 579422"/>
                <a:gd name="connsiteX37" fmla="*/ 353085 w 561314"/>
                <a:gd name="connsiteY37" fmla="*/ 470780 h 579422"/>
                <a:gd name="connsiteX38" fmla="*/ 407406 w 561314"/>
                <a:gd name="connsiteY38" fmla="*/ 452673 h 579422"/>
                <a:gd name="connsiteX39" fmla="*/ 425512 w 561314"/>
                <a:gd name="connsiteY39" fmla="*/ 525101 h 579422"/>
                <a:gd name="connsiteX40" fmla="*/ 470780 w 561314"/>
                <a:gd name="connsiteY40" fmla="*/ 579422 h 579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61314" h="579422">
                  <a:moveTo>
                    <a:pt x="470780" y="579422"/>
                  </a:moveTo>
                  <a:lnTo>
                    <a:pt x="416459" y="452673"/>
                  </a:lnTo>
                  <a:lnTo>
                    <a:pt x="416459" y="425513"/>
                  </a:lnTo>
                  <a:lnTo>
                    <a:pt x="380245" y="389299"/>
                  </a:lnTo>
                  <a:lnTo>
                    <a:pt x="334978" y="407406"/>
                  </a:lnTo>
                  <a:lnTo>
                    <a:pt x="289710" y="407406"/>
                  </a:lnTo>
                  <a:lnTo>
                    <a:pt x="334978" y="371192"/>
                  </a:lnTo>
                  <a:lnTo>
                    <a:pt x="389299" y="371192"/>
                  </a:lnTo>
                  <a:lnTo>
                    <a:pt x="479833" y="334978"/>
                  </a:lnTo>
                  <a:lnTo>
                    <a:pt x="561314" y="235390"/>
                  </a:lnTo>
                  <a:lnTo>
                    <a:pt x="561314" y="235390"/>
                  </a:lnTo>
                  <a:lnTo>
                    <a:pt x="434566" y="280657"/>
                  </a:lnTo>
                  <a:lnTo>
                    <a:pt x="398352" y="307818"/>
                  </a:lnTo>
                  <a:lnTo>
                    <a:pt x="362138" y="307818"/>
                  </a:lnTo>
                  <a:lnTo>
                    <a:pt x="398352" y="244443"/>
                  </a:lnTo>
                  <a:lnTo>
                    <a:pt x="407406" y="181069"/>
                  </a:lnTo>
                  <a:lnTo>
                    <a:pt x="371192" y="162962"/>
                  </a:lnTo>
                  <a:lnTo>
                    <a:pt x="325924" y="190123"/>
                  </a:lnTo>
                  <a:lnTo>
                    <a:pt x="298764" y="217283"/>
                  </a:lnTo>
                  <a:lnTo>
                    <a:pt x="298764" y="217283"/>
                  </a:lnTo>
                  <a:lnTo>
                    <a:pt x="253497" y="144855"/>
                  </a:lnTo>
                  <a:lnTo>
                    <a:pt x="208229" y="144855"/>
                  </a:lnTo>
                  <a:lnTo>
                    <a:pt x="226336" y="90535"/>
                  </a:lnTo>
                  <a:lnTo>
                    <a:pt x="199176" y="0"/>
                  </a:lnTo>
                  <a:lnTo>
                    <a:pt x="199176" y="0"/>
                  </a:lnTo>
                  <a:lnTo>
                    <a:pt x="181069" y="72428"/>
                  </a:lnTo>
                  <a:lnTo>
                    <a:pt x="144855" y="99588"/>
                  </a:lnTo>
                  <a:lnTo>
                    <a:pt x="172015" y="153909"/>
                  </a:lnTo>
                  <a:lnTo>
                    <a:pt x="162962" y="235390"/>
                  </a:lnTo>
                  <a:lnTo>
                    <a:pt x="208229" y="271604"/>
                  </a:lnTo>
                  <a:lnTo>
                    <a:pt x="235390" y="307818"/>
                  </a:lnTo>
                  <a:lnTo>
                    <a:pt x="162962" y="344032"/>
                  </a:lnTo>
                  <a:lnTo>
                    <a:pt x="162962" y="344032"/>
                  </a:lnTo>
                  <a:lnTo>
                    <a:pt x="0" y="371192"/>
                  </a:lnTo>
                  <a:lnTo>
                    <a:pt x="162962" y="389299"/>
                  </a:lnTo>
                  <a:lnTo>
                    <a:pt x="262550" y="371192"/>
                  </a:lnTo>
                  <a:lnTo>
                    <a:pt x="271604" y="425513"/>
                  </a:lnTo>
                  <a:lnTo>
                    <a:pt x="353085" y="470780"/>
                  </a:lnTo>
                  <a:lnTo>
                    <a:pt x="407406" y="452673"/>
                  </a:lnTo>
                  <a:lnTo>
                    <a:pt x="425512" y="525101"/>
                  </a:lnTo>
                  <a:lnTo>
                    <a:pt x="470780" y="57942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1094208" y="1514317"/>
              <a:ext cx="301059" cy="233990"/>
            </a:xfrm>
            <a:custGeom>
              <a:avLst/>
              <a:gdLst>
                <a:gd name="connsiteX0" fmla="*/ 344031 w 344031"/>
                <a:gd name="connsiteY0" fmla="*/ 262550 h 262550"/>
                <a:gd name="connsiteX1" fmla="*/ 253497 w 344031"/>
                <a:gd name="connsiteY1" fmla="*/ 81481 h 262550"/>
                <a:gd name="connsiteX2" fmla="*/ 162962 w 344031"/>
                <a:gd name="connsiteY2" fmla="*/ 27160 h 262550"/>
                <a:gd name="connsiteX3" fmla="*/ 54320 w 344031"/>
                <a:gd name="connsiteY3" fmla="*/ 0 h 262550"/>
                <a:gd name="connsiteX4" fmla="*/ 0 w 344031"/>
                <a:gd name="connsiteY4" fmla="*/ 72428 h 262550"/>
                <a:gd name="connsiteX5" fmla="*/ 45267 w 344031"/>
                <a:gd name="connsiteY5" fmla="*/ 126748 h 262550"/>
                <a:gd name="connsiteX6" fmla="*/ 81481 w 344031"/>
                <a:gd name="connsiteY6" fmla="*/ 199176 h 262550"/>
                <a:gd name="connsiteX7" fmla="*/ 0 w 344031"/>
                <a:gd name="connsiteY7" fmla="*/ 235390 h 26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4031" h="262550">
                  <a:moveTo>
                    <a:pt x="344031" y="262550"/>
                  </a:moveTo>
                  <a:lnTo>
                    <a:pt x="253497" y="81481"/>
                  </a:lnTo>
                  <a:lnTo>
                    <a:pt x="162962" y="27160"/>
                  </a:lnTo>
                  <a:lnTo>
                    <a:pt x="54320" y="0"/>
                  </a:lnTo>
                  <a:lnTo>
                    <a:pt x="0" y="72428"/>
                  </a:lnTo>
                  <a:lnTo>
                    <a:pt x="45267" y="126748"/>
                  </a:lnTo>
                  <a:lnTo>
                    <a:pt x="81481" y="199176"/>
                  </a:lnTo>
                  <a:lnTo>
                    <a:pt x="0" y="235390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785225" y="1457836"/>
              <a:ext cx="301060" cy="274333"/>
            </a:xfrm>
            <a:custGeom>
              <a:avLst/>
              <a:gdLst>
                <a:gd name="connsiteX0" fmla="*/ 344032 w 344032"/>
                <a:gd name="connsiteY0" fmla="*/ 307817 h 307817"/>
                <a:gd name="connsiteX1" fmla="*/ 316871 w 344032"/>
                <a:gd name="connsiteY1" fmla="*/ 181069 h 307817"/>
                <a:gd name="connsiteX2" fmla="*/ 217283 w 344032"/>
                <a:gd name="connsiteY2" fmla="*/ 126748 h 307817"/>
                <a:gd name="connsiteX3" fmla="*/ 162962 w 344032"/>
                <a:gd name="connsiteY3" fmla="*/ 126748 h 307817"/>
                <a:gd name="connsiteX4" fmla="*/ 126749 w 344032"/>
                <a:gd name="connsiteY4" fmla="*/ 45267 h 307817"/>
                <a:gd name="connsiteX5" fmla="*/ 0 w 344032"/>
                <a:gd name="connsiteY5" fmla="*/ 0 h 307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4032" h="307817">
                  <a:moveTo>
                    <a:pt x="344032" y="307817"/>
                  </a:moveTo>
                  <a:lnTo>
                    <a:pt x="316871" y="181069"/>
                  </a:lnTo>
                  <a:lnTo>
                    <a:pt x="217283" y="126748"/>
                  </a:lnTo>
                  <a:lnTo>
                    <a:pt x="162962" y="126748"/>
                  </a:lnTo>
                  <a:lnTo>
                    <a:pt x="126749" y="45267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3146165" y="1772513"/>
              <a:ext cx="459512" cy="718108"/>
            </a:xfrm>
            <a:custGeom>
              <a:avLst/>
              <a:gdLst>
                <a:gd name="connsiteX0" fmla="*/ 0 w 525101"/>
                <a:gd name="connsiteY0" fmla="*/ 90534 h 805758"/>
                <a:gd name="connsiteX1" fmla="*/ 153909 w 525101"/>
                <a:gd name="connsiteY1" fmla="*/ 0 h 805758"/>
                <a:gd name="connsiteX2" fmla="*/ 208230 w 525101"/>
                <a:gd name="connsiteY2" fmla="*/ 99588 h 805758"/>
                <a:gd name="connsiteX3" fmla="*/ 325925 w 525101"/>
                <a:gd name="connsiteY3" fmla="*/ 117695 h 805758"/>
                <a:gd name="connsiteX4" fmla="*/ 380246 w 525101"/>
                <a:gd name="connsiteY4" fmla="*/ 181069 h 805758"/>
                <a:gd name="connsiteX5" fmla="*/ 425513 w 525101"/>
                <a:gd name="connsiteY5" fmla="*/ 181069 h 805758"/>
                <a:gd name="connsiteX6" fmla="*/ 497941 w 525101"/>
                <a:gd name="connsiteY6" fmla="*/ 162962 h 805758"/>
                <a:gd name="connsiteX7" fmla="*/ 525101 w 525101"/>
                <a:gd name="connsiteY7" fmla="*/ 235390 h 805758"/>
                <a:gd name="connsiteX8" fmla="*/ 516048 w 525101"/>
                <a:gd name="connsiteY8" fmla="*/ 344031 h 805758"/>
                <a:gd name="connsiteX9" fmla="*/ 488887 w 525101"/>
                <a:gd name="connsiteY9" fmla="*/ 371192 h 805758"/>
                <a:gd name="connsiteX10" fmla="*/ 461727 w 525101"/>
                <a:gd name="connsiteY10" fmla="*/ 506994 h 805758"/>
                <a:gd name="connsiteX11" fmla="*/ 398353 w 525101"/>
                <a:gd name="connsiteY11" fmla="*/ 570368 h 805758"/>
                <a:gd name="connsiteX12" fmla="*/ 262551 w 525101"/>
                <a:gd name="connsiteY12" fmla="*/ 724277 h 805758"/>
                <a:gd name="connsiteX13" fmla="*/ 190123 w 525101"/>
                <a:gd name="connsiteY13" fmla="*/ 787651 h 805758"/>
                <a:gd name="connsiteX14" fmla="*/ 108642 w 525101"/>
                <a:gd name="connsiteY14" fmla="*/ 796705 h 805758"/>
                <a:gd name="connsiteX15" fmla="*/ 117695 w 525101"/>
                <a:gd name="connsiteY15" fmla="*/ 805758 h 805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5101" h="805758">
                  <a:moveTo>
                    <a:pt x="0" y="90534"/>
                  </a:moveTo>
                  <a:lnTo>
                    <a:pt x="153909" y="0"/>
                  </a:lnTo>
                  <a:lnTo>
                    <a:pt x="208230" y="99588"/>
                  </a:lnTo>
                  <a:lnTo>
                    <a:pt x="325925" y="117695"/>
                  </a:lnTo>
                  <a:lnTo>
                    <a:pt x="380246" y="181069"/>
                  </a:lnTo>
                  <a:lnTo>
                    <a:pt x="425513" y="181069"/>
                  </a:lnTo>
                  <a:lnTo>
                    <a:pt x="497941" y="162962"/>
                  </a:lnTo>
                  <a:lnTo>
                    <a:pt x="525101" y="235390"/>
                  </a:lnTo>
                  <a:lnTo>
                    <a:pt x="516048" y="344031"/>
                  </a:lnTo>
                  <a:lnTo>
                    <a:pt x="488887" y="371192"/>
                  </a:lnTo>
                  <a:lnTo>
                    <a:pt x="461727" y="506994"/>
                  </a:lnTo>
                  <a:lnTo>
                    <a:pt x="398353" y="570368"/>
                  </a:lnTo>
                  <a:lnTo>
                    <a:pt x="262551" y="724277"/>
                  </a:lnTo>
                  <a:lnTo>
                    <a:pt x="190123" y="787651"/>
                  </a:lnTo>
                  <a:lnTo>
                    <a:pt x="108642" y="796705"/>
                  </a:lnTo>
                  <a:lnTo>
                    <a:pt x="117695" y="805758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3494761" y="1611140"/>
              <a:ext cx="87149" cy="306608"/>
            </a:xfrm>
            <a:custGeom>
              <a:avLst/>
              <a:gdLst>
                <a:gd name="connsiteX0" fmla="*/ 99588 w 99588"/>
                <a:gd name="connsiteY0" fmla="*/ 344032 h 344032"/>
                <a:gd name="connsiteX1" fmla="*/ 54320 w 99588"/>
                <a:gd name="connsiteY1" fmla="*/ 289711 h 344032"/>
                <a:gd name="connsiteX2" fmla="*/ 72427 w 99588"/>
                <a:gd name="connsiteY2" fmla="*/ 199176 h 344032"/>
                <a:gd name="connsiteX3" fmla="*/ 72427 w 99588"/>
                <a:gd name="connsiteY3" fmla="*/ 90535 h 344032"/>
                <a:gd name="connsiteX4" fmla="*/ 27160 w 99588"/>
                <a:gd name="connsiteY4" fmla="*/ 27160 h 344032"/>
                <a:gd name="connsiteX5" fmla="*/ 0 w 99588"/>
                <a:gd name="connsiteY5" fmla="*/ 0 h 344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588" h="344032">
                  <a:moveTo>
                    <a:pt x="99588" y="344032"/>
                  </a:moveTo>
                  <a:lnTo>
                    <a:pt x="54320" y="289711"/>
                  </a:lnTo>
                  <a:lnTo>
                    <a:pt x="72427" y="199176"/>
                  </a:lnTo>
                  <a:lnTo>
                    <a:pt x="72427" y="90535"/>
                  </a:lnTo>
                  <a:lnTo>
                    <a:pt x="27160" y="2716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3193701" y="1393287"/>
              <a:ext cx="198066" cy="185579"/>
            </a:xfrm>
            <a:custGeom>
              <a:avLst/>
              <a:gdLst>
                <a:gd name="connsiteX0" fmla="*/ 226337 w 226337"/>
                <a:gd name="connsiteY0" fmla="*/ 208230 h 208230"/>
                <a:gd name="connsiteX1" fmla="*/ 190123 w 226337"/>
                <a:gd name="connsiteY1" fmla="*/ 153909 h 208230"/>
                <a:gd name="connsiteX2" fmla="*/ 72428 w 226337"/>
                <a:gd name="connsiteY2" fmla="*/ 117695 h 208230"/>
                <a:gd name="connsiteX3" fmla="*/ 72428 w 226337"/>
                <a:gd name="connsiteY3" fmla="*/ 36214 h 208230"/>
                <a:gd name="connsiteX4" fmla="*/ 0 w 226337"/>
                <a:gd name="connsiteY4" fmla="*/ 0 h 208230"/>
                <a:gd name="connsiteX5" fmla="*/ 0 w 226337"/>
                <a:gd name="connsiteY5" fmla="*/ 0 h 20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337" h="208230">
                  <a:moveTo>
                    <a:pt x="226337" y="208230"/>
                  </a:moveTo>
                  <a:lnTo>
                    <a:pt x="190123" y="153909"/>
                  </a:lnTo>
                  <a:lnTo>
                    <a:pt x="72428" y="117695"/>
                  </a:lnTo>
                  <a:lnTo>
                    <a:pt x="72428" y="36214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3581910" y="2014572"/>
              <a:ext cx="174297" cy="64548"/>
            </a:xfrm>
            <a:custGeom>
              <a:avLst/>
              <a:gdLst>
                <a:gd name="connsiteX0" fmla="*/ 0 w 199176"/>
                <a:gd name="connsiteY0" fmla="*/ 72427 h 72427"/>
                <a:gd name="connsiteX1" fmla="*/ 90534 w 199176"/>
                <a:gd name="connsiteY1" fmla="*/ 0 h 72427"/>
                <a:gd name="connsiteX2" fmla="*/ 117695 w 199176"/>
                <a:gd name="connsiteY2" fmla="*/ 54320 h 72427"/>
                <a:gd name="connsiteX3" fmla="*/ 153909 w 199176"/>
                <a:gd name="connsiteY3" fmla="*/ 54320 h 72427"/>
                <a:gd name="connsiteX4" fmla="*/ 199176 w 199176"/>
                <a:gd name="connsiteY4" fmla="*/ 54320 h 72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176" h="72427">
                  <a:moveTo>
                    <a:pt x="0" y="72427"/>
                  </a:moveTo>
                  <a:lnTo>
                    <a:pt x="90534" y="0"/>
                  </a:lnTo>
                  <a:lnTo>
                    <a:pt x="117695" y="54320"/>
                  </a:lnTo>
                  <a:lnTo>
                    <a:pt x="153909" y="54320"/>
                  </a:lnTo>
                  <a:lnTo>
                    <a:pt x="199176" y="54320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3748285" y="1917748"/>
              <a:ext cx="491201" cy="217854"/>
            </a:xfrm>
            <a:custGeom>
              <a:avLst/>
              <a:gdLst>
                <a:gd name="connsiteX0" fmla="*/ 0 w 561314"/>
                <a:gd name="connsiteY0" fmla="*/ 162962 h 244444"/>
                <a:gd name="connsiteX1" fmla="*/ 153908 w 561314"/>
                <a:gd name="connsiteY1" fmla="*/ 244444 h 244444"/>
                <a:gd name="connsiteX2" fmla="*/ 289710 w 561314"/>
                <a:gd name="connsiteY2" fmla="*/ 244444 h 244444"/>
                <a:gd name="connsiteX3" fmla="*/ 344031 w 561314"/>
                <a:gd name="connsiteY3" fmla="*/ 208230 h 244444"/>
                <a:gd name="connsiteX4" fmla="*/ 416459 w 561314"/>
                <a:gd name="connsiteY4" fmla="*/ 190123 h 244444"/>
                <a:gd name="connsiteX5" fmla="*/ 488887 w 561314"/>
                <a:gd name="connsiteY5" fmla="*/ 153909 h 244444"/>
                <a:gd name="connsiteX6" fmla="*/ 479833 w 561314"/>
                <a:gd name="connsiteY6" fmla="*/ 90535 h 244444"/>
                <a:gd name="connsiteX7" fmla="*/ 479833 w 561314"/>
                <a:gd name="connsiteY7" fmla="*/ 90535 h 244444"/>
                <a:gd name="connsiteX8" fmla="*/ 561314 w 561314"/>
                <a:gd name="connsiteY8" fmla="*/ 36214 h 244444"/>
                <a:gd name="connsiteX9" fmla="*/ 561314 w 561314"/>
                <a:gd name="connsiteY9" fmla="*/ 0 h 244444"/>
                <a:gd name="connsiteX10" fmla="*/ 561314 w 561314"/>
                <a:gd name="connsiteY10" fmla="*/ 18107 h 244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1314" h="244444">
                  <a:moveTo>
                    <a:pt x="0" y="162962"/>
                  </a:moveTo>
                  <a:lnTo>
                    <a:pt x="153908" y="244444"/>
                  </a:lnTo>
                  <a:lnTo>
                    <a:pt x="289710" y="244444"/>
                  </a:lnTo>
                  <a:lnTo>
                    <a:pt x="344031" y="208230"/>
                  </a:lnTo>
                  <a:lnTo>
                    <a:pt x="416459" y="190123"/>
                  </a:lnTo>
                  <a:lnTo>
                    <a:pt x="488887" y="153909"/>
                  </a:lnTo>
                  <a:lnTo>
                    <a:pt x="479833" y="90535"/>
                  </a:lnTo>
                  <a:lnTo>
                    <a:pt x="479833" y="90535"/>
                  </a:lnTo>
                  <a:lnTo>
                    <a:pt x="561314" y="36214"/>
                  </a:lnTo>
                  <a:lnTo>
                    <a:pt x="561314" y="0"/>
                  </a:lnTo>
                  <a:lnTo>
                    <a:pt x="561314" y="18107"/>
                  </a:lnTo>
                </a:path>
              </a:pathLst>
            </a:custGeom>
            <a:solidFill>
              <a:srgbClr val="FDC243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3375922" y="2345386"/>
              <a:ext cx="720958" cy="201715"/>
            </a:xfrm>
            <a:custGeom>
              <a:avLst/>
              <a:gdLst>
                <a:gd name="connsiteX0" fmla="*/ 0 w 823865"/>
                <a:gd name="connsiteY0" fmla="*/ 81481 h 226336"/>
                <a:gd name="connsiteX1" fmla="*/ 45267 w 823865"/>
                <a:gd name="connsiteY1" fmla="*/ 108641 h 226336"/>
                <a:gd name="connsiteX2" fmla="*/ 135802 w 823865"/>
                <a:gd name="connsiteY2" fmla="*/ 81481 h 226336"/>
                <a:gd name="connsiteX3" fmla="*/ 181069 w 823865"/>
                <a:gd name="connsiteY3" fmla="*/ 18107 h 226336"/>
                <a:gd name="connsiteX4" fmla="*/ 253497 w 823865"/>
                <a:gd name="connsiteY4" fmla="*/ 0 h 226336"/>
                <a:gd name="connsiteX5" fmla="*/ 289711 w 823865"/>
                <a:gd name="connsiteY5" fmla="*/ 27160 h 226336"/>
                <a:gd name="connsiteX6" fmla="*/ 253497 w 823865"/>
                <a:gd name="connsiteY6" fmla="*/ 90534 h 226336"/>
                <a:gd name="connsiteX7" fmla="*/ 253497 w 823865"/>
                <a:gd name="connsiteY7" fmla="*/ 144855 h 226336"/>
                <a:gd name="connsiteX8" fmla="*/ 289711 w 823865"/>
                <a:gd name="connsiteY8" fmla="*/ 190123 h 226336"/>
                <a:gd name="connsiteX9" fmla="*/ 380245 w 823865"/>
                <a:gd name="connsiteY9" fmla="*/ 226336 h 226336"/>
                <a:gd name="connsiteX10" fmla="*/ 497940 w 823865"/>
                <a:gd name="connsiteY10" fmla="*/ 172016 h 226336"/>
                <a:gd name="connsiteX11" fmla="*/ 579421 w 823865"/>
                <a:gd name="connsiteY11" fmla="*/ 172016 h 226336"/>
                <a:gd name="connsiteX12" fmla="*/ 697116 w 823865"/>
                <a:gd name="connsiteY12" fmla="*/ 108641 h 226336"/>
                <a:gd name="connsiteX13" fmla="*/ 823865 w 823865"/>
                <a:gd name="connsiteY13" fmla="*/ 108641 h 226336"/>
                <a:gd name="connsiteX14" fmla="*/ 823865 w 823865"/>
                <a:gd name="connsiteY14" fmla="*/ 135802 h 226336"/>
                <a:gd name="connsiteX15" fmla="*/ 823865 w 823865"/>
                <a:gd name="connsiteY15" fmla="*/ 135802 h 226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23865" h="226336">
                  <a:moveTo>
                    <a:pt x="0" y="81481"/>
                  </a:moveTo>
                  <a:lnTo>
                    <a:pt x="45267" y="108641"/>
                  </a:lnTo>
                  <a:lnTo>
                    <a:pt x="135802" y="81481"/>
                  </a:lnTo>
                  <a:lnTo>
                    <a:pt x="181069" y="18107"/>
                  </a:lnTo>
                  <a:lnTo>
                    <a:pt x="253497" y="0"/>
                  </a:lnTo>
                  <a:lnTo>
                    <a:pt x="289711" y="27160"/>
                  </a:lnTo>
                  <a:lnTo>
                    <a:pt x="253497" y="90534"/>
                  </a:lnTo>
                  <a:lnTo>
                    <a:pt x="253497" y="144855"/>
                  </a:lnTo>
                  <a:lnTo>
                    <a:pt x="289711" y="190123"/>
                  </a:lnTo>
                  <a:lnTo>
                    <a:pt x="380245" y="226336"/>
                  </a:lnTo>
                  <a:lnTo>
                    <a:pt x="497940" y="172016"/>
                  </a:lnTo>
                  <a:lnTo>
                    <a:pt x="579421" y="172016"/>
                  </a:lnTo>
                  <a:lnTo>
                    <a:pt x="697116" y="108641"/>
                  </a:lnTo>
                  <a:lnTo>
                    <a:pt x="823865" y="108641"/>
                  </a:lnTo>
                  <a:lnTo>
                    <a:pt x="823865" y="135802"/>
                  </a:lnTo>
                  <a:lnTo>
                    <a:pt x="823865" y="135802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3233314" y="2724612"/>
              <a:ext cx="1053708" cy="653559"/>
            </a:xfrm>
            <a:custGeom>
              <a:avLst/>
              <a:gdLst>
                <a:gd name="connsiteX0" fmla="*/ 0 w 1204111"/>
                <a:gd name="connsiteY0" fmla="*/ 0 h 733330"/>
                <a:gd name="connsiteX1" fmla="*/ 63375 w 1204111"/>
                <a:gd name="connsiteY1" fmla="*/ 90534 h 733330"/>
                <a:gd name="connsiteX2" fmla="*/ 90535 w 1204111"/>
                <a:gd name="connsiteY2" fmla="*/ 135802 h 733330"/>
                <a:gd name="connsiteX3" fmla="*/ 208230 w 1204111"/>
                <a:gd name="connsiteY3" fmla="*/ 135802 h 733330"/>
                <a:gd name="connsiteX4" fmla="*/ 199176 w 1204111"/>
                <a:gd name="connsiteY4" fmla="*/ 262550 h 733330"/>
                <a:gd name="connsiteX5" fmla="*/ 334978 w 1204111"/>
                <a:gd name="connsiteY5" fmla="*/ 316871 h 733330"/>
                <a:gd name="connsiteX6" fmla="*/ 362139 w 1204111"/>
                <a:gd name="connsiteY6" fmla="*/ 344031 h 733330"/>
                <a:gd name="connsiteX7" fmla="*/ 488887 w 1204111"/>
                <a:gd name="connsiteY7" fmla="*/ 271604 h 733330"/>
                <a:gd name="connsiteX8" fmla="*/ 633743 w 1204111"/>
                <a:gd name="connsiteY8" fmla="*/ 253497 h 733330"/>
                <a:gd name="connsiteX9" fmla="*/ 787652 w 1204111"/>
                <a:gd name="connsiteY9" fmla="*/ 153909 h 733330"/>
                <a:gd name="connsiteX10" fmla="*/ 896293 w 1204111"/>
                <a:gd name="connsiteY10" fmla="*/ 226336 h 733330"/>
                <a:gd name="connsiteX11" fmla="*/ 1013988 w 1204111"/>
                <a:gd name="connsiteY11" fmla="*/ 244443 h 733330"/>
                <a:gd name="connsiteX12" fmla="*/ 1140737 w 1204111"/>
                <a:gd name="connsiteY12" fmla="*/ 244443 h 733330"/>
                <a:gd name="connsiteX13" fmla="*/ 1204111 w 1204111"/>
                <a:gd name="connsiteY13" fmla="*/ 344031 h 733330"/>
                <a:gd name="connsiteX14" fmla="*/ 1032095 w 1204111"/>
                <a:gd name="connsiteY14" fmla="*/ 425512 h 733330"/>
                <a:gd name="connsiteX15" fmla="*/ 896293 w 1204111"/>
                <a:gd name="connsiteY15" fmla="*/ 543208 h 733330"/>
                <a:gd name="connsiteX16" fmla="*/ 751438 w 1204111"/>
                <a:gd name="connsiteY16" fmla="*/ 642796 h 733330"/>
                <a:gd name="connsiteX17" fmla="*/ 742384 w 1204111"/>
                <a:gd name="connsiteY17" fmla="*/ 724277 h 733330"/>
                <a:gd name="connsiteX18" fmla="*/ 742384 w 1204111"/>
                <a:gd name="connsiteY18" fmla="*/ 733330 h 733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04111" h="733330">
                  <a:moveTo>
                    <a:pt x="0" y="0"/>
                  </a:moveTo>
                  <a:lnTo>
                    <a:pt x="63375" y="90534"/>
                  </a:lnTo>
                  <a:lnTo>
                    <a:pt x="90535" y="135802"/>
                  </a:lnTo>
                  <a:lnTo>
                    <a:pt x="208230" y="135802"/>
                  </a:lnTo>
                  <a:lnTo>
                    <a:pt x="199176" y="262550"/>
                  </a:lnTo>
                  <a:lnTo>
                    <a:pt x="334978" y="316871"/>
                  </a:lnTo>
                  <a:lnTo>
                    <a:pt x="362139" y="344031"/>
                  </a:lnTo>
                  <a:lnTo>
                    <a:pt x="488887" y="271604"/>
                  </a:lnTo>
                  <a:lnTo>
                    <a:pt x="633743" y="253497"/>
                  </a:lnTo>
                  <a:lnTo>
                    <a:pt x="787652" y="153909"/>
                  </a:lnTo>
                  <a:lnTo>
                    <a:pt x="896293" y="226336"/>
                  </a:lnTo>
                  <a:lnTo>
                    <a:pt x="1013988" y="244443"/>
                  </a:lnTo>
                  <a:lnTo>
                    <a:pt x="1140737" y="244443"/>
                  </a:lnTo>
                  <a:lnTo>
                    <a:pt x="1204111" y="344031"/>
                  </a:lnTo>
                  <a:lnTo>
                    <a:pt x="1032095" y="425512"/>
                  </a:lnTo>
                  <a:lnTo>
                    <a:pt x="896293" y="543208"/>
                  </a:lnTo>
                  <a:lnTo>
                    <a:pt x="751438" y="642796"/>
                  </a:lnTo>
                  <a:lnTo>
                    <a:pt x="742384" y="724277"/>
                  </a:lnTo>
                  <a:lnTo>
                    <a:pt x="742384" y="733330"/>
                  </a:lnTo>
                </a:path>
              </a:pathLst>
            </a:custGeom>
            <a:solidFill>
              <a:srgbClr val="FDC243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3043171" y="3257141"/>
              <a:ext cx="1473607" cy="1048923"/>
            </a:xfrm>
            <a:custGeom>
              <a:avLst/>
              <a:gdLst>
                <a:gd name="connsiteX0" fmla="*/ 0 w 1683945"/>
                <a:gd name="connsiteY0" fmla="*/ 0 h 1176951"/>
                <a:gd name="connsiteX1" fmla="*/ 90535 w 1683945"/>
                <a:gd name="connsiteY1" fmla="*/ 108642 h 1176951"/>
                <a:gd name="connsiteX2" fmla="*/ 217283 w 1683945"/>
                <a:gd name="connsiteY2" fmla="*/ 172016 h 1176951"/>
                <a:gd name="connsiteX3" fmla="*/ 389299 w 1683945"/>
                <a:gd name="connsiteY3" fmla="*/ 126749 h 1176951"/>
                <a:gd name="connsiteX4" fmla="*/ 425513 w 1683945"/>
                <a:gd name="connsiteY4" fmla="*/ 190123 h 1176951"/>
                <a:gd name="connsiteX5" fmla="*/ 588475 w 1683945"/>
                <a:gd name="connsiteY5" fmla="*/ 235390 h 1176951"/>
                <a:gd name="connsiteX6" fmla="*/ 588475 w 1683945"/>
                <a:gd name="connsiteY6" fmla="*/ 316872 h 1176951"/>
                <a:gd name="connsiteX7" fmla="*/ 733331 w 1683945"/>
                <a:gd name="connsiteY7" fmla="*/ 389299 h 1176951"/>
                <a:gd name="connsiteX8" fmla="*/ 814812 w 1683945"/>
                <a:gd name="connsiteY8" fmla="*/ 389299 h 1176951"/>
                <a:gd name="connsiteX9" fmla="*/ 841972 w 1683945"/>
                <a:gd name="connsiteY9" fmla="*/ 543208 h 1176951"/>
                <a:gd name="connsiteX10" fmla="*/ 914400 w 1683945"/>
                <a:gd name="connsiteY10" fmla="*/ 697117 h 1176951"/>
                <a:gd name="connsiteX11" fmla="*/ 1140737 w 1683945"/>
                <a:gd name="connsiteY11" fmla="*/ 679010 h 1176951"/>
                <a:gd name="connsiteX12" fmla="*/ 1186004 w 1683945"/>
                <a:gd name="connsiteY12" fmla="*/ 751438 h 1176951"/>
                <a:gd name="connsiteX13" fmla="*/ 1249378 w 1683945"/>
                <a:gd name="connsiteY13" fmla="*/ 905347 h 1176951"/>
                <a:gd name="connsiteX14" fmla="*/ 1448555 w 1683945"/>
                <a:gd name="connsiteY14" fmla="*/ 1140737 h 1176951"/>
                <a:gd name="connsiteX15" fmla="*/ 1439501 w 1683945"/>
                <a:gd name="connsiteY15" fmla="*/ 1176951 h 1176951"/>
                <a:gd name="connsiteX16" fmla="*/ 1593410 w 1683945"/>
                <a:gd name="connsiteY16" fmla="*/ 1149790 h 1176951"/>
                <a:gd name="connsiteX17" fmla="*/ 1683945 w 1683945"/>
                <a:gd name="connsiteY17" fmla="*/ 995882 h 1176951"/>
                <a:gd name="connsiteX18" fmla="*/ 1683945 w 1683945"/>
                <a:gd name="connsiteY18" fmla="*/ 905347 h 1176951"/>
                <a:gd name="connsiteX19" fmla="*/ 1683945 w 1683945"/>
                <a:gd name="connsiteY19" fmla="*/ 932507 h 117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3945" h="1176951">
                  <a:moveTo>
                    <a:pt x="0" y="0"/>
                  </a:moveTo>
                  <a:lnTo>
                    <a:pt x="90535" y="108642"/>
                  </a:lnTo>
                  <a:lnTo>
                    <a:pt x="217283" y="172016"/>
                  </a:lnTo>
                  <a:lnTo>
                    <a:pt x="389299" y="126749"/>
                  </a:lnTo>
                  <a:lnTo>
                    <a:pt x="425513" y="190123"/>
                  </a:lnTo>
                  <a:lnTo>
                    <a:pt x="588475" y="235390"/>
                  </a:lnTo>
                  <a:lnTo>
                    <a:pt x="588475" y="316872"/>
                  </a:lnTo>
                  <a:lnTo>
                    <a:pt x="733331" y="389299"/>
                  </a:lnTo>
                  <a:lnTo>
                    <a:pt x="814812" y="389299"/>
                  </a:lnTo>
                  <a:lnTo>
                    <a:pt x="841972" y="543208"/>
                  </a:lnTo>
                  <a:lnTo>
                    <a:pt x="914400" y="697117"/>
                  </a:lnTo>
                  <a:lnTo>
                    <a:pt x="1140737" y="679010"/>
                  </a:lnTo>
                  <a:lnTo>
                    <a:pt x="1186004" y="751438"/>
                  </a:lnTo>
                  <a:lnTo>
                    <a:pt x="1249378" y="905347"/>
                  </a:lnTo>
                  <a:lnTo>
                    <a:pt x="1448555" y="1140737"/>
                  </a:lnTo>
                  <a:lnTo>
                    <a:pt x="1439501" y="1176951"/>
                  </a:lnTo>
                  <a:lnTo>
                    <a:pt x="1593410" y="1149790"/>
                  </a:lnTo>
                  <a:lnTo>
                    <a:pt x="1683945" y="995882"/>
                  </a:lnTo>
                  <a:lnTo>
                    <a:pt x="1683945" y="905347"/>
                  </a:lnTo>
                  <a:lnTo>
                    <a:pt x="1683945" y="932507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4897064" y="3289416"/>
              <a:ext cx="372363" cy="484118"/>
            </a:xfrm>
            <a:custGeom>
              <a:avLst/>
              <a:gdLst>
                <a:gd name="connsiteX0" fmla="*/ 153909 w 425513"/>
                <a:gd name="connsiteY0" fmla="*/ 135802 h 543208"/>
                <a:gd name="connsiteX1" fmla="*/ 172016 w 425513"/>
                <a:gd name="connsiteY1" fmla="*/ 72428 h 543208"/>
                <a:gd name="connsiteX2" fmla="*/ 135802 w 425513"/>
                <a:gd name="connsiteY2" fmla="*/ 45268 h 543208"/>
                <a:gd name="connsiteX3" fmla="*/ 63374 w 425513"/>
                <a:gd name="connsiteY3" fmla="*/ 90535 h 543208"/>
                <a:gd name="connsiteX4" fmla="*/ 90535 w 425513"/>
                <a:gd name="connsiteY4" fmla="*/ 162963 h 543208"/>
                <a:gd name="connsiteX5" fmla="*/ 90535 w 425513"/>
                <a:gd name="connsiteY5" fmla="*/ 162963 h 543208"/>
                <a:gd name="connsiteX6" fmla="*/ 54321 w 425513"/>
                <a:gd name="connsiteY6" fmla="*/ 217283 h 543208"/>
                <a:gd name="connsiteX7" fmla="*/ 0 w 425513"/>
                <a:gd name="connsiteY7" fmla="*/ 226337 h 543208"/>
                <a:gd name="connsiteX8" fmla="*/ 0 w 425513"/>
                <a:gd name="connsiteY8" fmla="*/ 226337 h 543208"/>
                <a:gd name="connsiteX9" fmla="*/ 27160 w 425513"/>
                <a:gd name="connsiteY9" fmla="*/ 353085 h 543208"/>
                <a:gd name="connsiteX10" fmla="*/ 18107 w 425513"/>
                <a:gd name="connsiteY10" fmla="*/ 461727 h 543208"/>
                <a:gd name="connsiteX11" fmla="*/ 54321 w 425513"/>
                <a:gd name="connsiteY11" fmla="*/ 543208 h 543208"/>
                <a:gd name="connsiteX12" fmla="*/ 135802 w 425513"/>
                <a:gd name="connsiteY12" fmla="*/ 488887 h 543208"/>
                <a:gd name="connsiteX13" fmla="*/ 172016 w 425513"/>
                <a:gd name="connsiteY13" fmla="*/ 407406 h 543208"/>
                <a:gd name="connsiteX14" fmla="*/ 108642 w 425513"/>
                <a:gd name="connsiteY14" fmla="*/ 344032 h 543208"/>
                <a:gd name="connsiteX15" fmla="*/ 153909 w 425513"/>
                <a:gd name="connsiteY15" fmla="*/ 298765 h 543208"/>
                <a:gd name="connsiteX16" fmla="*/ 217283 w 425513"/>
                <a:gd name="connsiteY16" fmla="*/ 289711 h 543208"/>
                <a:gd name="connsiteX17" fmla="*/ 244444 w 425513"/>
                <a:gd name="connsiteY17" fmla="*/ 217283 h 543208"/>
                <a:gd name="connsiteX18" fmla="*/ 344032 w 425513"/>
                <a:gd name="connsiteY18" fmla="*/ 190123 h 543208"/>
                <a:gd name="connsiteX19" fmla="*/ 398352 w 425513"/>
                <a:gd name="connsiteY19" fmla="*/ 172016 h 543208"/>
                <a:gd name="connsiteX20" fmla="*/ 371192 w 425513"/>
                <a:gd name="connsiteY20" fmla="*/ 135802 h 543208"/>
                <a:gd name="connsiteX21" fmla="*/ 371192 w 425513"/>
                <a:gd name="connsiteY21" fmla="*/ 72428 h 543208"/>
                <a:gd name="connsiteX22" fmla="*/ 425513 w 425513"/>
                <a:gd name="connsiteY22" fmla="*/ 0 h 543208"/>
                <a:gd name="connsiteX23" fmla="*/ 353085 w 425513"/>
                <a:gd name="connsiteY23" fmla="*/ 0 h 543208"/>
                <a:gd name="connsiteX24" fmla="*/ 298764 w 425513"/>
                <a:gd name="connsiteY24" fmla="*/ 72428 h 543208"/>
                <a:gd name="connsiteX25" fmla="*/ 325925 w 425513"/>
                <a:gd name="connsiteY25" fmla="*/ 108642 h 543208"/>
                <a:gd name="connsiteX26" fmla="*/ 325925 w 425513"/>
                <a:gd name="connsiteY26" fmla="*/ 108642 h 543208"/>
                <a:gd name="connsiteX27" fmla="*/ 153909 w 425513"/>
                <a:gd name="connsiteY27" fmla="*/ 135802 h 543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25513" h="543208">
                  <a:moveTo>
                    <a:pt x="153909" y="135802"/>
                  </a:moveTo>
                  <a:lnTo>
                    <a:pt x="172016" y="72428"/>
                  </a:lnTo>
                  <a:lnTo>
                    <a:pt x="135802" y="45268"/>
                  </a:lnTo>
                  <a:lnTo>
                    <a:pt x="63374" y="90535"/>
                  </a:lnTo>
                  <a:lnTo>
                    <a:pt x="90535" y="162963"/>
                  </a:lnTo>
                  <a:lnTo>
                    <a:pt x="90535" y="162963"/>
                  </a:lnTo>
                  <a:lnTo>
                    <a:pt x="54321" y="217283"/>
                  </a:lnTo>
                  <a:lnTo>
                    <a:pt x="0" y="226337"/>
                  </a:lnTo>
                  <a:lnTo>
                    <a:pt x="0" y="226337"/>
                  </a:lnTo>
                  <a:lnTo>
                    <a:pt x="27160" y="353085"/>
                  </a:lnTo>
                  <a:lnTo>
                    <a:pt x="18107" y="461727"/>
                  </a:lnTo>
                  <a:lnTo>
                    <a:pt x="54321" y="543208"/>
                  </a:lnTo>
                  <a:lnTo>
                    <a:pt x="135802" y="488887"/>
                  </a:lnTo>
                  <a:lnTo>
                    <a:pt x="172016" y="407406"/>
                  </a:lnTo>
                  <a:lnTo>
                    <a:pt x="108642" y="344032"/>
                  </a:lnTo>
                  <a:lnTo>
                    <a:pt x="153909" y="298765"/>
                  </a:lnTo>
                  <a:lnTo>
                    <a:pt x="217283" y="289711"/>
                  </a:lnTo>
                  <a:lnTo>
                    <a:pt x="244444" y="217283"/>
                  </a:lnTo>
                  <a:lnTo>
                    <a:pt x="344032" y="190123"/>
                  </a:lnTo>
                  <a:lnTo>
                    <a:pt x="398352" y="172016"/>
                  </a:lnTo>
                  <a:lnTo>
                    <a:pt x="371192" y="135802"/>
                  </a:lnTo>
                  <a:lnTo>
                    <a:pt x="371192" y="72428"/>
                  </a:lnTo>
                  <a:lnTo>
                    <a:pt x="425513" y="0"/>
                  </a:lnTo>
                  <a:lnTo>
                    <a:pt x="353085" y="0"/>
                  </a:lnTo>
                  <a:lnTo>
                    <a:pt x="298764" y="72428"/>
                  </a:lnTo>
                  <a:lnTo>
                    <a:pt x="325925" y="108642"/>
                  </a:lnTo>
                  <a:lnTo>
                    <a:pt x="325925" y="108642"/>
                  </a:lnTo>
                  <a:lnTo>
                    <a:pt x="153909" y="13580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856530" y="5653526"/>
              <a:ext cx="451589" cy="403431"/>
            </a:xfrm>
            <a:custGeom>
              <a:avLst/>
              <a:gdLst>
                <a:gd name="connsiteX0" fmla="*/ 470780 w 516047"/>
                <a:gd name="connsiteY0" fmla="*/ 153908 h 452673"/>
                <a:gd name="connsiteX1" fmla="*/ 389299 w 516047"/>
                <a:gd name="connsiteY1" fmla="*/ 208229 h 452673"/>
                <a:gd name="connsiteX2" fmla="*/ 316871 w 516047"/>
                <a:gd name="connsiteY2" fmla="*/ 235390 h 452673"/>
                <a:gd name="connsiteX3" fmla="*/ 316871 w 516047"/>
                <a:gd name="connsiteY3" fmla="*/ 235390 h 452673"/>
                <a:gd name="connsiteX4" fmla="*/ 298764 w 516047"/>
                <a:gd name="connsiteY4" fmla="*/ 172015 h 452673"/>
                <a:gd name="connsiteX5" fmla="*/ 298764 w 516047"/>
                <a:gd name="connsiteY5" fmla="*/ 135802 h 452673"/>
                <a:gd name="connsiteX6" fmla="*/ 190122 w 516047"/>
                <a:gd name="connsiteY6" fmla="*/ 172015 h 452673"/>
                <a:gd name="connsiteX7" fmla="*/ 162962 w 516047"/>
                <a:gd name="connsiteY7" fmla="*/ 208229 h 452673"/>
                <a:gd name="connsiteX8" fmla="*/ 108641 w 516047"/>
                <a:gd name="connsiteY8" fmla="*/ 135802 h 452673"/>
                <a:gd name="connsiteX9" fmla="*/ 190122 w 516047"/>
                <a:gd name="connsiteY9" fmla="*/ 99588 h 452673"/>
                <a:gd name="connsiteX10" fmla="*/ 226336 w 516047"/>
                <a:gd name="connsiteY10" fmla="*/ 0 h 452673"/>
                <a:gd name="connsiteX11" fmla="*/ 108641 w 516047"/>
                <a:gd name="connsiteY11" fmla="*/ 0 h 452673"/>
                <a:gd name="connsiteX12" fmla="*/ 9053 w 516047"/>
                <a:gd name="connsiteY12" fmla="*/ 45267 h 452673"/>
                <a:gd name="connsiteX13" fmla="*/ 0 w 516047"/>
                <a:gd name="connsiteY13" fmla="*/ 153908 h 452673"/>
                <a:gd name="connsiteX14" fmla="*/ 54320 w 516047"/>
                <a:gd name="connsiteY14" fmla="*/ 271604 h 452673"/>
                <a:gd name="connsiteX15" fmla="*/ 199176 w 516047"/>
                <a:gd name="connsiteY15" fmla="*/ 353085 h 452673"/>
                <a:gd name="connsiteX16" fmla="*/ 226336 w 516047"/>
                <a:gd name="connsiteY16" fmla="*/ 443619 h 452673"/>
                <a:gd name="connsiteX17" fmla="*/ 334978 w 516047"/>
                <a:gd name="connsiteY17" fmla="*/ 452673 h 452673"/>
                <a:gd name="connsiteX18" fmla="*/ 398352 w 516047"/>
                <a:gd name="connsiteY18" fmla="*/ 407405 h 452673"/>
                <a:gd name="connsiteX19" fmla="*/ 398352 w 516047"/>
                <a:gd name="connsiteY19" fmla="*/ 407405 h 452673"/>
                <a:gd name="connsiteX20" fmla="*/ 516047 w 516047"/>
                <a:gd name="connsiteY20" fmla="*/ 371192 h 452673"/>
                <a:gd name="connsiteX21" fmla="*/ 516047 w 516047"/>
                <a:gd name="connsiteY21" fmla="*/ 307817 h 452673"/>
                <a:gd name="connsiteX22" fmla="*/ 470780 w 516047"/>
                <a:gd name="connsiteY22" fmla="*/ 244443 h 452673"/>
                <a:gd name="connsiteX23" fmla="*/ 470780 w 516047"/>
                <a:gd name="connsiteY23" fmla="*/ 153908 h 452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16047" h="452673">
                  <a:moveTo>
                    <a:pt x="470780" y="153908"/>
                  </a:moveTo>
                  <a:lnTo>
                    <a:pt x="389299" y="208229"/>
                  </a:lnTo>
                  <a:lnTo>
                    <a:pt x="316871" y="235390"/>
                  </a:lnTo>
                  <a:lnTo>
                    <a:pt x="316871" y="235390"/>
                  </a:lnTo>
                  <a:lnTo>
                    <a:pt x="298764" y="172015"/>
                  </a:lnTo>
                  <a:lnTo>
                    <a:pt x="298764" y="135802"/>
                  </a:lnTo>
                  <a:lnTo>
                    <a:pt x="190122" y="172015"/>
                  </a:lnTo>
                  <a:lnTo>
                    <a:pt x="162962" y="208229"/>
                  </a:lnTo>
                  <a:lnTo>
                    <a:pt x="108641" y="135802"/>
                  </a:lnTo>
                  <a:lnTo>
                    <a:pt x="190122" y="99588"/>
                  </a:lnTo>
                  <a:lnTo>
                    <a:pt x="226336" y="0"/>
                  </a:lnTo>
                  <a:lnTo>
                    <a:pt x="108641" y="0"/>
                  </a:lnTo>
                  <a:lnTo>
                    <a:pt x="9053" y="45267"/>
                  </a:lnTo>
                  <a:lnTo>
                    <a:pt x="0" y="153908"/>
                  </a:lnTo>
                  <a:lnTo>
                    <a:pt x="54320" y="271604"/>
                  </a:lnTo>
                  <a:lnTo>
                    <a:pt x="199176" y="353085"/>
                  </a:lnTo>
                  <a:lnTo>
                    <a:pt x="226336" y="443619"/>
                  </a:lnTo>
                  <a:lnTo>
                    <a:pt x="334978" y="452673"/>
                  </a:lnTo>
                  <a:lnTo>
                    <a:pt x="398352" y="407405"/>
                  </a:lnTo>
                  <a:lnTo>
                    <a:pt x="398352" y="407405"/>
                  </a:lnTo>
                  <a:lnTo>
                    <a:pt x="516047" y="371192"/>
                  </a:lnTo>
                  <a:lnTo>
                    <a:pt x="516047" y="307817"/>
                  </a:lnTo>
                  <a:lnTo>
                    <a:pt x="470780" y="244443"/>
                  </a:lnTo>
                  <a:lnTo>
                    <a:pt x="470780" y="15390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28" name="Полилиния 27"/>
            <p:cNvSpPr/>
            <p:nvPr/>
          </p:nvSpPr>
          <p:spPr>
            <a:xfrm>
              <a:off x="4231564" y="1578866"/>
              <a:ext cx="768494" cy="1758962"/>
            </a:xfrm>
            <a:custGeom>
              <a:avLst/>
              <a:gdLst>
                <a:gd name="connsiteX0" fmla="*/ 878186 w 878186"/>
                <a:gd name="connsiteY0" fmla="*/ 1973655 h 1973655"/>
                <a:gd name="connsiteX1" fmla="*/ 751438 w 878186"/>
                <a:gd name="connsiteY1" fmla="*/ 1973655 h 1973655"/>
                <a:gd name="connsiteX2" fmla="*/ 733331 w 878186"/>
                <a:gd name="connsiteY2" fmla="*/ 1973655 h 1973655"/>
                <a:gd name="connsiteX3" fmla="*/ 742384 w 878186"/>
                <a:gd name="connsiteY3" fmla="*/ 1892174 h 1973655"/>
                <a:gd name="connsiteX4" fmla="*/ 651849 w 878186"/>
                <a:gd name="connsiteY4" fmla="*/ 1837853 h 1973655"/>
                <a:gd name="connsiteX5" fmla="*/ 615636 w 878186"/>
                <a:gd name="connsiteY5" fmla="*/ 1774479 h 1973655"/>
                <a:gd name="connsiteX6" fmla="*/ 606582 w 878186"/>
                <a:gd name="connsiteY6" fmla="*/ 1692998 h 1973655"/>
                <a:gd name="connsiteX7" fmla="*/ 615636 w 878186"/>
                <a:gd name="connsiteY7" fmla="*/ 1593409 h 1973655"/>
                <a:gd name="connsiteX8" fmla="*/ 597529 w 878186"/>
                <a:gd name="connsiteY8" fmla="*/ 1502875 h 1973655"/>
                <a:gd name="connsiteX9" fmla="*/ 534154 w 878186"/>
                <a:gd name="connsiteY9" fmla="*/ 1475714 h 1973655"/>
                <a:gd name="connsiteX10" fmla="*/ 543208 w 878186"/>
                <a:gd name="connsiteY10" fmla="*/ 1348966 h 1973655"/>
                <a:gd name="connsiteX11" fmla="*/ 479834 w 878186"/>
                <a:gd name="connsiteY11" fmla="*/ 1321805 h 1973655"/>
                <a:gd name="connsiteX12" fmla="*/ 443620 w 878186"/>
                <a:gd name="connsiteY12" fmla="*/ 1339912 h 1973655"/>
                <a:gd name="connsiteX13" fmla="*/ 416459 w 878186"/>
                <a:gd name="connsiteY13" fmla="*/ 1312752 h 1973655"/>
                <a:gd name="connsiteX14" fmla="*/ 425513 w 878186"/>
                <a:gd name="connsiteY14" fmla="*/ 1222217 h 1973655"/>
                <a:gd name="connsiteX15" fmla="*/ 407406 w 878186"/>
                <a:gd name="connsiteY15" fmla="*/ 1122629 h 1973655"/>
                <a:gd name="connsiteX16" fmla="*/ 271604 w 878186"/>
                <a:gd name="connsiteY16" fmla="*/ 1086415 h 1973655"/>
                <a:gd name="connsiteX17" fmla="*/ 153909 w 878186"/>
                <a:gd name="connsiteY17" fmla="*/ 1077362 h 1973655"/>
                <a:gd name="connsiteX18" fmla="*/ 0 w 878186"/>
                <a:gd name="connsiteY18" fmla="*/ 1023041 h 1973655"/>
                <a:gd name="connsiteX19" fmla="*/ 0 w 878186"/>
                <a:gd name="connsiteY19" fmla="*/ 968720 h 1973655"/>
                <a:gd name="connsiteX20" fmla="*/ 81481 w 878186"/>
                <a:gd name="connsiteY20" fmla="*/ 959667 h 1973655"/>
                <a:gd name="connsiteX21" fmla="*/ 135802 w 878186"/>
                <a:gd name="connsiteY21" fmla="*/ 887239 h 1973655"/>
                <a:gd name="connsiteX22" fmla="*/ 190123 w 878186"/>
                <a:gd name="connsiteY22" fmla="*/ 823865 h 1973655"/>
                <a:gd name="connsiteX23" fmla="*/ 190123 w 878186"/>
                <a:gd name="connsiteY23" fmla="*/ 778598 h 1973655"/>
                <a:gd name="connsiteX24" fmla="*/ 307818 w 878186"/>
                <a:gd name="connsiteY24" fmla="*/ 679009 h 1973655"/>
                <a:gd name="connsiteX25" fmla="*/ 298764 w 878186"/>
                <a:gd name="connsiteY25" fmla="*/ 470780 h 1973655"/>
                <a:gd name="connsiteX26" fmla="*/ 244443 w 878186"/>
                <a:gd name="connsiteY26" fmla="*/ 253497 h 1973655"/>
                <a:gd name="connsiteX27" fmla="*/ 497940 w 878186"/>
                <a:gd name="connsiteY27" fmla="*/ 126748 h 1973655"/>
                <a:gd name="connsiteX28" fmla="*/ 425513 w 878186"/>
                <a:gd name="connsiteY28" fmla="*/ 0 h 1973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78186" h="1973655">
                  <a:moveTo>
                    <a:pt x="878186" y="1973655"/>
                  </a:moveTo>
                  <a:lnTo>
                    <a:pt x="751438" y="1973655"/>
                  </a:lnTo>
                  <a:lnTo>
                    <a:pt x="733331" y="1973655"/>
                  </a:lnTo>
                  <a:lnTo>
                    <a:pt x="742384" y="1892174"/>
                  </a:lnTo>
                  <a:lnTo>
                    <a:pt x="651849" y="1837853"/>
                  </a:lnTo>
                  <a:lnTo>
                    <a:pt x="615636" y="1774479"/>
                  </a:lnTo>
                  <a:lnTo>
                    <a:pt x="606582" y="1692998"/>
                  </a:lnTo>
                  <a:lnTo>
                    <a:pt x="615636" y="1593409"/>
                  </a:lnTo>
                  <a:lnTo>
                    <a:pt x="597529" y="1502875"/>
                  </a:lnTo>
                  <a:lnTo>
                    <a:pt x="534154" y="1475714"/>
                  </a:lnTo>
                  <a:lnTo>
                    <a:pt x="543208" y="1348966"/>
                  </a:lnTo>
                  <a:lnTo>
                    <a:pt x="479834" y="1321805"/>
                  </a:lnTo>
                  <a:lnTo>
                    <a:pt x="443620" y="1339912"/>
                  </a:lnTo>
                  <a:lnTo>
                    <a:pt x="416459" y="1312752"/>
                  </a:lnTo>
                  <a:lnTo>
                    <a:pt x="425513" y="1222217"/>
                  </a:lnTo>
                  <a:lnTo>
                    <a:pt x="407406" y="1122629"/>
                  </a:lnTo>
                  <a:lnTo>
                    <a:pt x="271604" y="1086415"/>
                  </a:lnTo>
                  <a:lnTo>
                    <a:pt x="153909" y="1077362"/>
                  </a:lnTo>
                  <a:lnTo>
                    <a:pt x="0" y="1023041"/>
                  </a:lnTo>
                  <a:lnTo>
                    <a:pt x="0" y="968720"/>
                  </a:lnTo>
                  <a:lnTo>
                    <a:pt x="81481" y="959667"/>
                  </a:lnTo>
                  <a:lnTo>
                    <a:pt x="135802" y="887239"/>
                  </a:lnTo>
                  <a:lnTo>
                    <a:pt x="190123" y="823865"/>
                  </a:lnTo>
                  <a:lnTo>
                    <a:pt x="190123" y="778598"/>
                  </a:lnTo>
                  <a:lnTo>
                    <a:pt x="307818" y="679009"/>
                  </a:lnTo>
                  <a:lnTo>
                    <a:pt x="298764" y="470780"/>
                  </a:lnTo>
                  <a:lnTo>
                    <a:pt x="244443" y="253497"/>
                  </a:lnTo>
                  <a:lnTo>
                    <a:pt x="497940" y="126748"/>
                  </a:lnTo>
                  <a:lnTo>
                    <a:pt x="425513" y="0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4302868" y="3176455"/>
              <a:ext cx="625887" cy="314677"/>
            </a:xfrm>
            <a:custGeom>
              <a:avLst/>
              <a:gdLst>
                <a:gd name="connsiteX0" fmla="*/ 715224 w 715224"/>
                <a:gd name="connsiteY0" fmla="*/ 353085 h 353085"/>
                <a:gd name="connsiteX1" fmla="*/ 633743 w 715224"/>
                <a:gd name="connsiteY1" fmla="*/ 325924 h 353085"/>
                <a:gd name="connsiteX2" fmla="*/ 597529 w 715224"/>
                <a:gd name="connsiteY2" fmla="*/ 235390 h 353085"/>
                <a:gd name="connsiteX3" fmla="*/ 570368 w 715224"/>
                <a:gd name="connsiteY3" fmla="*/ 181069 h 353085"/>
                <a:gd name="connsiteX4" fmla="*/ 570368 w 715224"/>
                <a:gd name="connsiteY4" fmla="*/ 181069 h 353085"/>
                <a:gd name="connsiteX5" fmla="*/ 488887 w 715224"/>
                <a:gd name="connsiteY5" fmla="*/ 190122 h 353085"/>
                <a:gd name="connsiteX6" fmla="*/ 353085 w 715224"/>
                <a:gd name="connsiteY6" fmla="*/ 190122 h 353085"/>
                <a:gd name="connsiteX7" fmla="*/ 325925 w 715224"/>
                <a:gd name="connsiteY7" fmla="*/ 117695 h 353085"/>
                <a:gd name="connsiteX8" fmla="*/ 316871 w 715224"/>
                <a:gd name="connsiteY8" fmla="*/ 72427 h 353085"/>
                <a:gd name="connsiteX9" fmla="*/ 181069 w 715224"/>
                <a:gd name="connsiteY9" fmla="*/ 36214 h 353085"/>
                <a:gd name="connsiteX10" fmla="*/ 108642 w 715224"/>
                <a:gd name="connsiteY10" fmla="*/ 63374 h 353085"/>
                <a:gd name="connsiteX11" fmla="*/ 18107 w 715224"/>
                <a:gd name="connsiteY11" fmla="*/ 45267 h 353085"/>
                <a:gd name="connsiteX12" fmla="*/ 0 w 715224"/>
                <a:gd name="connsiteY12" fmla="*/ 9053 h 353085"/>
                <a:gd name="connsiteX13" fmla="*/ 18107 w 715224"/>
                <a:gd name="connsiteY13" fmla="*/ 0 h 353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15224" h="353085">
                  <a:moveTo>
                    <a:pt x="715224" y="353085"/>
                  </a:moveTo>
                  <a:lnTo>
                    <a:pt x="633743" y="325924"/>
                  </a:lnTo>
                  <a:lnTo>
                    <a:pt x="597529" y="235390"/>
                  </a:lnTo>
                  <a:lnTo>
                    <a:pt x="570368" y="181069"/>
                  </a:lnTo>
                  <a:lnTo>
                    <a:pt x="570368" y="181069"/>
                  </a:lnTo>
                  <a:lnTo>
                    <a:pt x="488887" y="190122"/>
                  </a:lnTo>
                  <a:lnTo>
                    <a:pt x="353085" y="190122"/>
                  </a:lnTo>
                  <a:lnTo>
                    <a:pt x="325925" y="117695"/>
                  </a:lnTo>
                  <a:lnTo>
                    <a:pt x="316871" y="72427"/>
                  </a:lnTo>
                  <a:lnTo>
                    <a:pt x="181069" y="36214"/>
                  </a:lnTo>
                  <a:lnTo>
                    <a:pt x="108642" y="63374"/>
                  </a:lnTo>
                  <a:lnTo>
                    <a:pt x="18107" y="45267"/>
                  </a:lnTo>
                  <a:lnTo>
                    <a:pt x="0" y="9053"/>
                  </a:lnTo>
                  <a:lnTo>
                    <a:pt x="18107" y="0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4413785" y="2272769"/>
              <a:ext cx="887333" cy="629353"/>
            </a:xfrm>
            <a:custGeom>
              <a:avLst/>
              <a:gdLst>
                <a:gd name="connsiteX0" fmla="*/ 1013988 w 1013988"/>
                <a:gd name="connsiteY0" fmla="*/ 706170 h 706170"/>
                <a:gd name="connsiteX1" fmla="*/ 887239 w 1013988"/>
                <a:gd name="connsiteY1" fmla="*/ 579421 h 706170"/>
                <a:gd name="connsiteX2" fmla="*/ 869132 w 1013988"/>
                <a:gd name="connsiteY2" fmla="*/ 488887 h 706170"/>
                <a:gd name="connsiteX3" fmla="*/ 688063 w 1013988"/>
                <a:gd name="connsiteY3" fmla="*/ 398352 h 706170"/>
                <a:gd name="connsiteX4" fmla="*/ 561314 w 1013988"/>
                <a:gd name="connsiteY4" fmla="*/ 362138 h 706170"/>
                <a:gd name="connsiteX5" fmla="*/ 452673 w 1013988"/>
                <a:gd name="connsiteY5" fmla="*/ 470780 h 706170"/>
                <a:gd name="connsiteX6" fmla="*/ 362138 w 1013988"/>
                <a:gd name="connsiteY6" fmla="*/ 425512 h 706170"/>
                <a:gd name="connsiteX7" fmla="*/ 353085 w 1013988"/>
                <a:gd name="connsiteY7" fmla="*/ 362138 h 706170"/>
                <a:gd name="connsiteX8" fmla="*/ 353085 w 1013988"/>
                <a:gd name="connsiteY8" fmla="*/ 289710 h 706170"/>
                <a:gd name="connsiteX9" fmla="*/ 199176 w 1013988"/>
                <a:gd name="connsiteY9" fmla="*/ 262550 h 706170"/>
                <a:gd name="connsiteX10" fmla="*/ 135802 w 1013988"/>
                <a:gd name="connsiteY10" fmla="*/ 181069 h 706170"/>
                <a:gd name="connsiteX11" fmla="*/ 99588 w 1013988"/>
                <a:gd name="connsiteY11" fmla="*/ 135802 h 706170"/>
                <a:gd name="connsiteX12" fmla="*/ 45267 w 1013988"/>
                <a:gd name="connsiteY12" fmla="*/ 81481 h 706170"/>
                <a:gd name="connsiteX13" fmla="*/ 27160 w 1013988"/>
                <a:gd name="connsiteY13" fmla="*/ 27160 h 706170"/>
                <a:gd name="connsiteX14" fmla="*/ 0 w 1013988"/>
                <a:gd name="connsiteY14" fmla="*/ 0 h 706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3988" h="706170">
                  <a:moveTo>
                    <a:pt x="1013988" y="706170"/>
                  </a:moveTo>
                  <a:lnTo>
                    <a:pt x="887239" y="579421"/>
                  </a:lnTo>
                  <a:lnTo>
                    <a:pt x="869132" y="488887"/>
                  </a:lnTo>
                  <a:lnTo>
                    <a:pt x="688063" y="398352"/>
                  </a:lnTo>
                  <a:lnTo>
                    <a:pt x="561314" y="362138"/>
                  </a:lnTo>
                  <a:lnTo>
                    <a:pt x="452673" y="470780"/>
                  </a:lnTo>
                  <a:lnTo>
                    <a:pt x="362138" y="425512"/>
                  </a:lnTo>
                  <a:lnTo>
                    <a:pt x="353085" y="362138"/>
                  </a:lnTo>
                  <a:lnTo>
                    <a:pt x="353085" y="289710"/>
                  </a:lnTo>
                  <a:lnTo>
                    <a:pt x="199176" y="262550"/>
                  </a:lnTo>
                  <a:lnTo>
                    <a:pt x="135802" y="181069"/>
                  </a:lnTo>
                  <a:lnTo>
                    <a:pt x="99588" y="135802"/>
                  </a:lnTo>
                  <a:lnTo>
                    <a:pt x="45267" y="81481"/>
                  </a:lnTo>
                  <a:lnTo>
                    <a:pt x="27160" y="2716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1094208" y="2805298"/>
              <a:ext cx="990327" cy="968236"/>
            </a:xfrm>
            <a:custGeom>
              <a:avLst/>
              <a:gdLst>
                <a:gd name="connsiteX0" fmla="*/ 1131683 w 1131683"/>
                <a:gd name="connsiteY0" fmla="*/ 0 h 1086416"/>
                <a:gd name="connsiteX1" fmla="*/ 1077362 w 1131683"/>
                <a:gd name="connsiteY1" fmla="*/ 226337 h 1086416"/>
                <a:gd name="connsiteX2" fmla="*/ 1131683 w 1131683"/>
                <a:gd name="connsiteY2" fmla="*/ 289711 h 1086416"/>
                <a:gd name="connsiteX3" fmla="*/ 1068309 w 1131683"/>
                <a:gd name="connsiteY3" fmla="*/ 452674 h 1086416"/>
                <a:gd name="connsiteX4" fmla="*/ 1077362 w 1131683"/>
                <a:gd name="connsiteY4" fmla="*/ 561315 h 1086416"/>
                <a:gd name="connsiteX5" fmla="*/ 1104522 w 1131683"/>
                <a:gd name="connsiteY5" fmla="*/ 688064 h 1086416"/>
                <a:gd name="connsiteX6" fmla="*/ 1122629 w 1131683"/>
                <a:gd name="connsiteY6" fmla="*/ 832919 h 1086416"/>
                <a:gd name="connsiteX7" fmla="*/ 977774 w 1131683"/>
                <a:gd name="connsiteY7" fmla="*/ 959668 h 1086416"/>
                <a:gd name="connsiteX8" fmla="*/ 968720 w 1131683"/>
                <a:gd name="connsiteY8" fmla="*/ 1059256 h 1086416"/>
                <a:gd name="connsiteX9" fmla="*/ 814811 w 1131683"/>
                <a:gd name="connsiteY9" fmla="*/ 1077363 h 1086416"/>
                <a:gd name="connsiteX10" fmla="*/ 706170 w 1131683"/>
                <a:gd name="connsiteY10" fmla="*/ 1086416 h 1086416"/>
                <a:gd name="connsiteX11" fmla="*/ 706170 w 1131683"/>
                <a:gd name="connsiteY11" fmla="*/ 1004935 h 1086416"/>
                <a:gd name="connsiteX12" fmla="*/ 706170 w 1131683"/>
                <a:gd name="connsiteY12" fmla="*/ 1004935 h 1086416"/>
                <a:gd name="connsiteX13" fmla="*/ 633742 w 1131683"/>
                <a:gd name="connsiteY13" fmla="*/ 914400 h 1086416"/>
                <a:gd name="connsiteX14" fmla="*/ 588475 w 1131683"/>
                <a:gd name="connsiteY14" fmla="*/ 905347 h 1086416"/>
                <a:gd name="connsiteX15" fmla="*/ 307817 w 1131683"/>
                <a:gd name="connsiteY15" fmla="*/ 932507 h 1086416"/>
                <a:gd name="connsiteX16" fmla="*/ 244443 w 1131683"/>
                <a:gd name="connsiteY16" fmla="*/ 1032095 h 1086416"/>
                <a:gd name="connsiteX17" fmla="*/ 153909 w 1131683"/>
                <a:gd name="connsiteY17" fmla="*/ 1077363 h 1086416"/>
                <a:gd name="connsiteX18" fmla="*/ 9053 w 1131683"/>
                <a:gd name="connsiteY18" fmla="*/ 1059256 h 1086416"/>
                <a:gd name="connsiteX19" fmla="*/ 0 w 1131683"/>
                <a:gd name="connsiteY19" fmla="*/ 1013988 h 1086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31683" h="1086416">
                  <a:moveTo>
                    <a:pt x="1131683" y="0"/>
                  </a:moveTo>
                  <a:lnTo>
                    <a:pt x="1077362" y="226337"/>
                  </a:lnTo>
                  <a:lnTo>
                    <a:pt x="1131683" y="289711"/>
                  </a:lnTo>
                  <a:lnTo>
                    <a:pt x="1068309" y="452674"/>
                  </a:lnTo>
                  <a:lnTo>
                    <a:pt x="1077362" y="561315"/>
                  </a:lnTo>
                  <a:lnTo>
                    <a:pt x="1104522" y="688064"/>
                  </a:lnTo>
                  <a:lnTo>
                    <a:pt x="1122629" y="832919"/>
                  </a:lnTo>
                  <a:lnTo>
                    <a:pt x="977774" y="959668"/>
                  </a:lnTo>
                  <a:lnTo>
                    <a:pt x="968720" y="1059256"/>
                  </a:lnTo>
                  <a:lnTo>
                    <a:pt x="814811" y="1077363"/>
                  </a:lnTo>
                  <a:lnTo>
                    <a:pt x="706170" y="1086416"/>
                  </a:lnTo>
                  <a:lnTo>
                    <a:pt x="706170" y="1004935"/>
                  </a:lnTo>
                  <a:lnTo>
                    <a:pt x="706170" y="1004935"/>
                  </a:lnTo>
                  <a:lnTo>
                    <a:pt x="633742" y="914400"/>
                  </a:lnTo>
                  <a:lnTo>
                    <a:pt x="588475" y="905347"/>
                  </a:lnTo>
                  <a:lnTo>
                    <a:pt x="307817" y="932507"/>
                  </a:lnTo>
                  <a:lnTo>
                    <a:pt x="244443" y="1032095"/>
                  </a:lnTo>
                  <a:lnTo>
                    <a:pt x="153909" y="1077363"/>
                  </a:lnTo>
                  <a:lnTo>
                    <a:pt x="9053" y="1059256"/>
                  </a:lnTo>
                  <a:lnTo>
                    <a:pt x="0" y="1013988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32" name="Полилиния 31"/>
            <p:cNvSpPr/>
            <p:nvPr/>
          </p:nvSpPr>
          <p:spPr>
            <a:xfrm>
              <a:off x="3748285" y="4088211"/>
              <a:ext cx="443666" cy="1008579"/>
            </a:xfrm>
            <a:custGeom>
              <a:avLst/>
              <a:gdLst>
                <a:gd name="connsiteX0" fmla="*/ 488887 w 506994"/>
                <a:gd name="connsiteY0" fmla="*/ 0 h 1131683"/>
                <a:gd name="connsiteX1" fmla="*/ 235390 w 506994"/>
                <a:gd name="connsiteY1" fmla="*/ 81481 h 1131683"/>
                <a:gd name="connsiteX2" fmla="*/ 226336 w 506994"/>
                <a:gd name="connsiteY2" fmla="*/ 398353 h 1131683"/>
                <a:gd name="connsiteX3" fmla="*/ 307817 w 506994"/>
                <a:gd name="connsiteY3" fmla="*/ 552262 h 1131683"/>
                <a:gd name="connsiteX4" fmla="*/ 380245 w 506994"/>
                <a:gd name="connsiteY4" fmla="*/ 570369 h 1131683"/>
                <a:gd name="connsiteX5" fmla="*/ 479833 w 506994"/>
                <a:gd name="connsiteY5" fmla="*/ 715224 h 1131683"/>
                <a:gd name="connsiteX6" fmla="*/ 506994 w 506994"/>
                <a:gd name="connsiteY6" fmla="*/ 796705 h 1131683"/>
                <a:gd name="connsiteX7" fmla="*/ 325924 w 506994"/>
                <a:gd name="connsiteY7" fmla="*/ 905347 h 1131683"/>
                <a:gd name="connsiteX8" fmla="*/ 253497 w 506994"/>
                <a:gd name="connsiteY8" fmla="*/ 959668 h 1131683"/>
                <a:gd name="connsiteX9" fmla="*/ 45267 w 506994"/>
                <a:gd name="connsiteY9" fmla="*/ 968721 h 1131683"/>
                <a:gd name="connsiteX10" fmla="*/ 0 w 506994"/>
                <a:gd name="connsiteY10" fmla="*/ 1131683 h 1131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6994" h="1131683">
                  <a:moveTo>
                    <a:pt x="488887" y="0"/>
                  </a:moveTo>
                  <a:lnTo>
                    <a:pt x="235390" y="81481"/>
                  </a:lnTo>
                  <a:lnTo>
                    <a:pt x="226336" y="398353"/>
                  </a:lnTo>
                  <a:lnTo>
                    <a:pt x="307817" y="552262"/>
                  </a:lnTo>
                  <a:lnTo>
                    <a:pt x="380245" y="570369"/>
                  </a:lnTo>
                  <a:lnTo>
                    <a:pt x="479833" y="715224"/>
                  </a:lnTo>
                  <a:lnTo>
                    <a:pt x="506994" y="796705"/>
                  </a:lnTo>
                  <a:lnTo>
                    <a:pt x="325924" y="905347"/>
                  </a:lnTo>
                  <a:lnTo>
                    <a:pt x="253497" y="959668"/>
                  </a:lnTo>
                  <a:lnTo>
                    <a:pt x="45267" y="968721"/>
                  </a:lnTo>
                  <a:lnTo>
                    <a:pt x="0" y="1131683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33" name="Полилиния 32"/>
            <p:cNvSpPr/>
            <p:nvPr/>
          </p:nvSpPr>
          <p:spPr>
            <a:xfrm>
              <a:off x="2211297" y="4814388"/>
              <a:ext cx="1592446" cy="355020"/>
            </a:xfrm>
            <a:custGeom>
              <a:avLst/>
              <a:gdLst>
                <a:gd name="connsiteX0" fmla="*/ 1756373 w 1819747"/>
                <a:gd name="connsiteY0" fmla="*/ 289711 h 398353"/>
                <a:gd name="connsiteX1" fmla="*/ 1819747 w 1819747"/>
                <a:gd name="connsiteY1" fmla="*/ 90535 h 398353"/>
                <a:gd name="connsiteX2" fmla="*/ 1756373 w 1819747"/>
                <a:gd name="connsiteY2" fmla="*/ 0 h 398353"/>
                <a:gd name="connsiteX3" fmla="*/ 1656784 w 1819747"/>
                <a:gd name="connsiteY3" fmla="*/ 9054 h 398353"/>
                <a:gd name="connsiteX4" fmla="*/ 1548143 w 1819747"/>
                <a:gd name="connsiteY4" fmla="*/ 0 h 398353"/>
                <a:gd name="connsiteX5" fmla="*/ 1484769 w 1819747"/>
                <a:gd name="connsiteY5" fmla="*/ 63374 h 398353"/>
                <a:gd name="connsiteX6" fmla="*/ 1430448 w 1819747"/>
                <a:gd name="connsiteY6" fmla="*/ 126749 h 398353"/>
                <a:gd name="connsiteX7" fmla="*/ 1339913 w 1819747"/>
                <a:gd name="connsiteY7" fmla="*/ 135802 h 398353"/>
                <a:gd name="connsiteX8" fmla="*/ 1285592 w 1819747"/>
                <a:gd name="connsiteY8" fmla="*/ 208230 h 398353"/>
                <a:gd name="connsiteX9" fmla="*/ 1149790 w 1819747"/>
                <a:gd name="connsiteY9" fmla="*/ 208230 h 398353"/>
                <a:gd name="connsiteX10" fmla="*/ 1068309 w 1819747"/>
                <a:gd name="connsiteY10" fmla="*/ 126749 h 398353"/>
                <a:gd name="connsiteX11" fmla="*/ 860079 w 1819747"/>
                <a:gd name="connsiteY11" fmla="*/ 117695 h 398353"/>
                <a:gd name="connsiteX12" fmla="*/ 805759 w 1819747"/>
                <a:gd name="connsiteY12" fmla="*/ 135802 h 398353"/>
                <a:gd name="connsiteX13" fmla="*/ 579422 w 1819747"/>
                <a:gd name="connsiteY13" fmla="*/ 72428 h 398353"/>
                <a:gd name="connsiteX14" fmla="*/ 552262 w 1819747"/>
                <a:gd name="connsiteY14" fmla="*/ 27161 h 398353"/>
                <a:gd name="connsiteX15" fmla="*/ 398353 w 1819747"/>
                <a:gd name="connsiteY15" fmla="*/ 144856 h 398353"/>
                <a:gd name="connsiteX16" fmla="*/ 371192 w 1819747"/>
                <a:gd name="connsiteY16" fmla="*/ 271604 h 398353"/>
                <a:gd name="connsiteX17" fmla="*/ 117695 w 1819747"/>
                <a:gd name="connsiteY17" fmla="*/ 298765 h 398353"/>
                <a:gd name="connsiteX18" fmla="*/ 0 w 1819747"/>
                <a:gd name="connsiteY18" fmla="*/ 398353 h 39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19747" h="398353">
                  <a:moveTo>
                    <a:pt x="1756373" y="289711"/>
                  </a:moveTo>
                  <a:lnTo>
                    <a:pt x="1819747" y="90535"/>
                  </a:lnTo>
                  <a:lnTo>
                    <a:pt x="1756373" y="0"/>
                  </a:lnTo>
                  <a:lnTo>
                    <a:pt x="1656784" y="9054"/>
                  </a:lnTo>
                  <a:lnTo>
                    <a:pt x="1548143" y="0"/>
                  </a:lnTo>
                  <a:lnTo>
                    <a:pt x="1484769" y="63374"/>
                  </a:lnTo>
                  <a:lnTo>
                    <a:pt x="1430448" y="126749"/>
                  </a:lnTo>
                  <a:lnTo>
                    <a:pt x="1339913" y="135802"/>
                  </a:lnTo>
                  <a:lnTo>
                    <a:pt x="1285592" y="208230"/>
                  </a:lnTo>
                  <a:lnTo>
                    <a:pt x="1149790" y="208230"/>
                  </a:lnTo>
                  <a:lnTo>
                    <a:pt x="1068309" y="126749"/>
                  </a:lnTo>
                  <a:lnTo>
                    <a:pt x="860079" y="117695"/>
                  </a:lnTo>
                  <a:lnTo>
                    <a:pt x="805759" y="135802"/>
                  </a:lnTo>
                  <a:lnTo>
                    <a:pt x="579422" y="72428"/>
                  </a:lnTo>
                  <a:lnTo>
                    <a:pt x="552262" y="27161"/>
                  </a:lnTo>
                  <a:lnTo>
                    <a:pt x="398353" y="144856"/>
                  </a:lnTo>
                  <a:lnTo>
                    <a:pt x="371192" y="271604"/>
                  </a:lnTo>
                  <a:lnTo>
                    <a:pt x="117695" y="298765"/>
                  </a:lnTo>
                  <a:lnTo>
                    <a:pt x="0" y="398353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34" name="Полилиния 33"/>
            <p:cNvSpPr/>
            <p:nvPr/>
          </p:nvSpPr>
          <p:spPr>
            <a:xfrm>
              <a:off x="4263255" y="2748818"/>
              <a:ext cx="491202" cy="217854"/>
            </a:xfrm>
            <a:custGeom>
              <a:avLst/>
              <a:gdLst>
                <a:gd name="connsiteX0" fmla="*/ 561315 w 561315"/>
                <a:gd name="connsiteY0" fmla="*/ 244444 h 244444"/>
                <a:gd name="connsiteX1" fmla="*/ 470780 w 561315"/>
                <a:gd name="connsiteY1" fmla="*/ 199176 h 244444"/>
                <a:gd name="connsiteX2" fmla="*/ 398352 w 561315"/>
                <a:gd name="connsiteY2" fmla="*/ 135802 h 244444"/>
                <a:gd name="connsiteX3" fmla="*/ 325925 w 561315"/>
                <a:gd name="connsiteY3" fmla="*/ 172016 h 244444"/>
                <a:gd name="connsiteX4" fmla="*/ 208229 w 561315"/>
                <a:gd name="connsiteY4" fmla="*/ 72428 h 244444"/>
                <a:gd name="connsiteX5" fmla="*/ 162962 w 561315"/>
                <a:gd name="connsiteY5" fmla="*/ 9053 h 244444"/>
                <a:gd name="connsiteX6" fmla="*/ 90534 w 561315"/>
                <a:gd name="connsiteY6" fmla="*/ 0 h 244444"/>
                <a:gd name="connsiteX7" fmla="*/ 0 w 561315"/>
                <a:gd name="connsiteY7" fmla="*/ 45267 h 244444"/>
                <a:gd name="connsiteX8" fmla="*/ 0 w 561315"/>
                <a:gd name="connsiteY8" fmla="*/ 45267 h 244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1315" h="244444">
                  <a:moveTo>
                    <a:pt x="561315" y="244444"/>
                  </a:moveTo>
                  <a:lnTo>
                    <a:pt x="470780" y="199176"/>
                  </a:lnTo>
                  <a:lnTo>
                    <a:pt x="398352" y="135802"/>
                  </a:lnTo>
                  <a:lnTo>
                    <a:pt x="325925" y="172016"/>
                  </a:lnTo>
                  <a:lnTo>
                    <a:pt x="208229" y="72428"/>
                  </a:lnTo>
                  <a:lnTo>
                    <a:pt x="162962" y="9053"/>
                  </a:lnTo>
                  <a:lnTo>
                    <a:pt x="90534" y="0"/>
                  </a:lnTo>
                  <a:lnTo>
                    <a:pt x="0" y="45267"/>
                  </a:lnTo>
                  <a:lnTo>
                    <a:pt x="0" y="45267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35" name="Полилиния 34"/>
            <p:cNvSpPr/>
            <p:nvPr/>
          </p:nvSpPr>
          <p:spPr>
            <a:xfrm>
              <a:off x="2330136" y="3394308"/>
              <a:ext cx="174297" cy="823001"/>
            </a:xfrm>
            <a:custGeom>
              <a:avLst/>
              <a:gdLst>
                <a:gd name="connsiteX0" fmla="*/ 135802 w 199176"/>
                <a:gd name="connsiteY0" fmla="*/ 0 h 923454"/>
                <a:gd name="connsiteX1" fmla="*/ 181070 w 199176"/>
                <a:gd name="connsiteY1" fmla="*/ 99588 h 923454"/>
                <a:gd name="connsiteX2" fmla="*/ 199176 w 199176"/>
                <a:gd name="connsiteY2" fmla="*/ 217283 h 923454"/>
                <a:gd name="connsiteX3" fmla="*/ 144856 w 199176"/>
                <a:gd name="connsiteY3" fmla="*/ 271604 h 923454"/>
                <a:gd name="connsiteX4" fmla="*/ 144856 w 199176"/>
                <a:gd name="connsiteY4" fmla="*/ 371192 h 923454"/>
                <a:gd name="connsiteX5" fmla="*/ 72428 w 199176"/>
                <a:gd name="connsiteY5" fmla="*/ 488887 h 923454"/>
                <a:gd name="connsiteX6" fmla="*/ 117695 w 199176"/>
                <a:gd name="connsiteY6" fmla="*/ 633743 h 923454"/>
                <a:gd name="connsiteX7" fmla="*/ 135802 w 199176"/>
                <a:gd name="connsiteY7" fmla="*/ 805759 h 923454"/>
                <a:gd name="connsiteX8" fmla="*/ 18107 w 199176"/>
                <a:gd name="connsiteY8" fmla="*/ 860079 h 923454"/>
                <a:gd name="connsiteX9" fmla="*/ 0 w 199176"/>
                <a:gd name="connsiteY9" fmla="*/ 923454 h 923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9176" h="923454">
                  <a:moveTo>
                    <a:pt x="135802" y="0"/>
                  </a:moveTo>
                  <a:lnTo>
                    <a:pt x="181070" y="99588"/>
                  </a:lnTo>
                  <a:lnTo>
                    <a:pt x="199176" y="217283"/>
                  </a:lnTo>
                  <a:lnTo>
                    <a:pt x="144856" y="271604"/>
                  </a:lnTo>
                  <a:lnTo>
                    <a:pt x="144856" y="371192"/>
                  </a:lnTo>
                  <a:lnTo>
                    <a:pt x="72428" y="488887"/>
                  </a:lnTo>
                  <a:lnTo>
                    <a:pt x="117695" y="633743"/>
                  </a:lnTo>
                  <a:lnTo>
                    <a:pt x="135802" y="805759"/>
                  </a:lnTo>
                  <a:lnTo>
                    <a:pt x="18107" y="860079"/>
                  </a:lnTo>
                  <a:lnTo>
                    <a:pt x="0" y="923454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36" name="Полилиния 35"/>
            <p:cNvSpPr/>
            <p:nvPr/>
          </p:nvSpPr>
          <p:spPr>
            <a:xfrm>
              <a:off x="1498261" y="2514828"/>
              <a:ext cx="269369" cy="718108"/>
            </a:xfrm>
            <a:custGeom>
              <a:avLst/>
              <a:gdLst>
                <a:gd name="connsiteX0" fmla="*/ 307818 w 307818"/>
                <a:gd name="connsiteY0" fmla="*/ 0 h 805758"/>
                <a:gd name="connsiteX1" fmla="*/ 235390 w 307818"/>
                <a:gd name="connsiteY1" fmla="*/ 108641 h 805758"/>
                <a:gd name="connsiteX2" fmla="*/ 208230 w 307818"/>
                <a:gd name="connsiteY2" fmla="*/ 117695 h 805758"/>
                <a:gd name="connsiteX3" fmla="*/ 181070 w 307818"/>
                <a:gd name="connsiteY3" fmla="*/ 280657 h 805758"/>
                <a:gd name="connsiteX4" fmla="*/ 235390 w 307818"/>
                <a:gd name="connsiteY4" fmla="*/ 353085 h 805758"/>
                <a:gd name="connsiteX5" fmla="*/ 217284 w 307818"/>
                <a:gd name="connsiteY5" fmla="*/ 452673 h 805758"/>
                <a:gd name="connsiteX6" fmla="*/ 208230 w 307818"/>
                <a:gd name="connsiteY6" fmla="*/ 543207 h 805758"/>
                <a:gd name="connsiteX7" fmla="*/ 208230 w 307818"/>
                <a:gd name="connsiteY7" fmla="*/ 543207 h 805758"/>
                <a:gd name="connsiteX8" fmla="*/ 153909 w 307818"/>
                <a:gd name="connsiteY8" fmla="*/ 706170 h 805758"/>
                <a:gd name="connsiteX9" fmla="*/ 0 w 307818"/>
                <a:gd name="connsiteY9" fmla="*/ 805758 h 805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7818" h="805758">
                  <a:moveTo>
                    <a:pt x="307818" y="0"/>
                  </a:moveTo>
                  <a:lnTo>
                    <a:pt x="235390" y="108641"/>
                  </a:lnTo>
                  <a:lnTo>
                    <a:pt x="208230" y="117695"/>
                  </a:lnTo>
                  <a:lnTo>
                    <a:pt x="181070" y="280657"/>
                  </a:lnTo>
                  <a:lnTo>
                    <a:pt x="235390" y="353085"/>
                  </a:lnTo>
                  <a:lnTo>
                    <a:pt x="217284" y="452673"/>
                  </a:lnTo>
                  <a:lnTo>
                    <a:pt x="208230" y="543207"/>
                  </a:lnTo>
                  <a:lnTo>
                    <a:pt x="208230" y="543207"/>
                  </a:lnTo>
                  <a:lnTo>
                    <a:pt x="153909" y="706170"/>
                  </a:lnTo>
                  <a:lnTo>
                    <a:pt x="0" y="805758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1236815" y="3418515"/>
              <a:ext cx="1465684" cy="2469002"/>
            </a:xfrm>
            <a:custGeom>
              <a:avLst/>
              <a:gdLst>
                <a:gd name="connsiteX0" fmla="*/ 1575303 w 1674891"/>
                <a:gd name="connsiteY0" fmla="*/ 0 h 2770360"/>
                <a:gd name="connsiteX1" fmla="*/ 1620570 w 1674891"/>
                <a:gd name="connsiteY1" fmla="*/ 126748 h 2770360"/>
                <a:gd name="connsiteX2" fmla="*/ 1638677 w 1674891"/>
                <a:gd name="connsiteY2" fmla="*/ 244443 h 2770360"/>
                <a:gd name="connsiteX3" fmla="*/ 1674891 w 1674891"/>
                <a:gd name="connsiteY3" fmla="*/ 380245 h 2770360"/>
                <a:gd name="connsiteX4" fmla="*/ 1656784 w 1674891"/>
                <a:gd name="connsiteY4" fmla="*/ 552261 h 2770360"/>
                <a:gd name="connsiteX5" fmla="*/ 1620570 w 1674891"/>
                <a:gd name="connsiteY5" fmla="*/ 697116 h 2770360"/>
                <a:gd name="connsiteX6" fmla="*/ 1566249 w 1674891"/>
                <a:gd name="connsiteY6" fmla="*/ 760491 h 2770360"/>
                <a:gd name="connsiteX7" fmla="*/ 1493822 w 1674891"/>
                <a:gd name="connsiteY7" fmla="*/ 887239 h 2770360"/>
                <a:gd name="connsiteX8" fmla="*/ 1385180 w 1674891"/>
                <a:gd name="connsiteY8" fmla="*/ 1249378 h 2770360"/>
                <a:gd name="connsiteX9" fmla="*/ 1385180 w 1674891"/>
                <a:gd name="connsiteY9" fmla="*/ 1249378 h 2770360"/>
                <a:gd name="connsiteX10" fmla="*/ 1213164 w 1674891"/>
                <a:gd name="connsiteY10" fmla="*/ 1276538 h 2770360"/>
                <a:gd name="connsiteX11" fmla="*/ 1176950 w 1674891"/>
                <a:gd name="connsiteY11" fmla="*/ 1376126 h 2770360"/>
                <a:gd name="connsiteX12" fmla="*/ 1113576 w 1674891"/>
                <a:gd name="connsiteY12" fmla="*/ 1493821 h 2770360"/>
                <a:gd name="connsiteX13" fmla="*/ 977774 w 1674891"/>
                <a:gd name="connsiteY13" fmla="*/ 1656784 h 2770360"/>
                <a:gd name="connsiteX14" fmla="*/ 869133 w 1674891"/>
                <a:gd name="connsiteY14" fmla="*/ 1656784 h 2770360"/>
                <a:gd name="connsiteX15" fmla="*/ 787651 w 1674891"/>
                <a:gd name="connsiteY15" fmla="*/ 1656784 h 2770360"/>
                <a:gd name="connsiteX16" fmla="*/ 660903 w 1674891"/>
                <a:gd name="connsiteY16" fmla="*/ 1629623 h 2770360"/>
                <a:gd name="connsiteX17" fmla="*/ 615636 w 1674891"/>
                <a:gd name="connsiteY17" fmla="*/ 1846907 h 2770360"/>
                <a:gd name="connsiteX18" fmla="*/ 570368 w 1674891"/>
                <a:gd name="connsiteY18" fmla="*/ 2000815 h 2770360"/>
                <a:gd name="connsiteX19" fmla="*/ 425513 w 1674891"/>
                <a:gd name="connsiteY19" fmla="*/ 2145671 h 2770360"/>
                <a:gd name="connsiteX20" fmla="*/ 334978 w 1674891"/>
                <a:gd name="connsiteY20" fmla="*/ 2254313 h 2770360"/>
                <a:gd name="connsiteX21" fmla="*/ 344032 w 1674891"/>
                <a:gd name="connsiteY21" fmla="*/ 2462542 h 2770360"/>
                <a:gd name="connsiteX22" fmla="*/ 307818 w 1674891"/>
                <a:gd name="connsiteY22" fmla="*/ 2525916 h 2770360"/>
                <a:gd name="connsiteX23" fmla="*/ 208230 w 1674891"/>
                <a:gd name="connsiteY23" fmla="*/ 2562130 h 2770360"/>
                <a:gd name="connsiteX24" fmla="*/ 54321 w 1674891"/>
                <a:gd name="connsiteY24" fmla="*/ 2607398 h 2770360"/>
                <a:gd name="connsiteX25" fmla="*/ 0 w 1674891"/>
                <a:gd name="connsiteY25" fmla="*/ 2770360 h 2770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74891" h="2770360">
                  <a:moveTo>
                    <a:pt x="1575303" y="0"/>
                  </a:moveTo>
                  <a:lnTo>
                    <a:pt x="1620570" y="126748"/>
                  </a:lnTo>
                  <a:lnTo>
                    <a:pt x="1638677" y="244443"/>
                  </a:lnTo>
                  <a:lnTo>
                    <a:pt x="1674891" y="380245"/>
                  </a:lnTo>
                  <a:lnTo>
                    <a:pt x="1656784" y="552261"/>
                  </a:lnTo>
                  <a:lnTo>
                    <a:pt x="1620570" y="697116"/>
                  </a:lnTo>
                  <a:lnTo>
                    <a:pt x="1566249" y="760491"/>
                  </a:lnTo>
                  <a:lnTo>
                    <a:pt x="1493822" y="887239"/>
                  </a:lnTo>
                  <a:lnTo>
                    <a:pt x="1385180" y="1249378"/>
                  </a:lnTo>
                  <a:lnTo>
                    <a:pt x="1385180" y="1249378"/>
                  </a:lnTo>
                  <a:lnTo>
                    <a:pt x="1213164" y="1276538"/>
                  </a:lnTo>
                  <a:lnTo>
                    <a:pt x="1176950" y="1376126"/>
                  </a:lnTo>
                  <a:lnTo>
                    <a:pt x="1113576" y="1493821"/>
                  </a:lnTo>
                  <a:lnTo>
                    <a:pt x="977774" y="1656784"/>
                  </a:lnTo>
                  <a:lnTo>
                    <a:pt x="869133" y="1656784"/>
                  </a:lnTo>
                  <a:lnTo>
                    <a:pt x="787651" y="1656784"/>
                  </a:lnTo>
                  <a:lnTo>
                    <a:pt x="660903" y="1629623"/>
                  </a:lnTo>
                  <a:lnTo>
                    <a:pt x="615636" y="1846907"/>
                  </a:lnTo>
                  <a:lnTo>
                    <a:pt x="570368" y="2000815"/>
                  </a:lnTo>
                  <a:lnTo>
                    <a:pt x="425513" y="2145671"/>
                  </a:lnTo>
                  <a:lnTo>
                    <a:pt x="334978" y="2254313"/>
                  </a:lnTo>
                  <a:lnTo>
                    <a:pt x="344032" y="2462542"/>
                  </a:lnTo>
                  <a:lnTo>
                    <a:pt x="307818" y="2525916"/>
                  </a:lnTo>
                  <a:lnTo>
                    <a:pt x="208230" y="2562130"/>
                  </a:lnTo>
                  <a:lnTo>
                    <a:pt x="54321" y="2607398"/>
                  </a:lnTo>
                  <a:lnTo>
                    <a:pt x="0" y="2770360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38" name="Полилиния 37"/>
            <p:cNvSpPr/>
            <p:nvPr/>
          </p:nvSpPr>
          <p:spPr>
            <a:xfrm>
              <a:off x="1094208" y="3830014"/>
              <a:ext cx="1069553" cy="532530"/>
            </a:xfrm>
            <a:custGeom>
              <a:avLst/>
              <a:gdLst>
                <a:gd name="connsiteX0" fmla="*/ 1113576 w 1222217"/>
                <a:gd name="connsiteY0" fmla="*/ 0 h 597529"/>
                <a:gd name="connsiteX1" fmla="*/ 1195057 w 1222217"/>
                <a:gd name="connsiteY1" fmla="*/ 135802 h 597529"/>
                <a:gd name="connsiteX2" fmla="*/ 1222217 w 1222217"/>
                <a:gd name="connsiteY2" fmla="*/ 217284 h 597529"/>
                <a:gd name="connsiteX3" fmla="*/ 1113576 w 1222217"/>
                <a:gd name="connsiteY3" fmla="*/ 353086 h 597529"/>
                <a:gd name="connsiteX4" fmla="*/ 1122629 w 1222217"/>
                <a:gd name="connsiteY4" fmla="*/ 497941 h 597529"/>
                <a:gd name="connsiteX5" fmla="*/ 1050202 w 1222217"/>
                <a:gd name="connsiteY5" fmla="*/ 570369 h 597529"/>
                <a:gd name="connsiteX6" fmla="*/ 923453 w 1222217"/>
                <a:gd name="connsiteY6" fmla="*/ 597529 h 597529"/>
                <a:gd name="connsiteX7" fmla="*/ 887239 w 1222217"/>
                <a:gd name="connsiteY7" fmla="*/ 534155 h 597529"/>
                <a:gd name="connsiteX8" fmla="*/ 923453 w 1222217"/>
                <a:gd name="connsiteY8" fmla="*/ 416460 h 597529"/>
                <a:gd name="connsiteX9" fmla="*/ 878186 w 1222217"/>
                <a:gd name="connsiteY9" fmla="*/ 389299 h 597529"/>
                <a:gd name="connsiteX10" fmla="*/ 814811 w 1222217"/>
                <a:gd name="connsiteY10" fmla="*/ 416460 h 597529"/>
                <a:gd name="connsiteX11" fmla="*/ 778598 w 1222217"/>
                <a:gd name="connsiteY11" fmla="*/ 307818 h 597529"/>
                <a:gd name="connsiteX12" fmla="*/ 606582 w 1222217"/>
                <a:gd name="connsiteY12" fmla="*/ 235390 h 597529"/>
                <a:gd name="connsiteX13" fmla="*/ 588475 w 1222217"/>
                <a:gd name="connsiteY13" fmla="*/ 135802 h 597529"/>
                <a:gd name="connsiteX14" fmla="*/ 488887 w 1222217"/>
                <a:gd name="connsiteY14" fmla="*/ 135802 h 597529"/>
                <a:gd name="connsiteX15" fmla="*/ 407406 w 1222217"/>
                <a:gd name="connsiteY15" fmla="*/ 199177 h 597529"/>
                <a:gd name="connsiteX16" fmla="*/ 316871 w 1222217"/>
                <a:gd name="connsiteY16" fmla="*/ 244444 h 597529"/>
                <a:gd name="connsiteX17" fmla="*/ 172015 w 1222217"/>
                <a:gd name="connsiteY17" fmla="*/ 344032 h 597529"/>
                <a:gd name="connsiteX18" fmla="*/ 117695 w 1222217"/>
                <a:gd name="connsiteY18" fmla="*/ 407406 h 597529"/>
                <a:gd name="connsiteX19" fmla="*/ 90534 w 1222217"/>
                <a:gd name="connsiteY19" fmla="*/ 425513 h 597529"/>
                <a:gd name="connsiteX20" fmla="*/ 0 w 1222217"/>
                <a:gd name="connsiteY20" fmla="*/ 488888 h 597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22217" h="597529">
                  <a:moveTo>
                    <a:pt x="1113576" y="0"/>
                  </a:moveTo>
                  <a:lnTo>
                    <a:pt x="1195057" y="135802"/>
                  </a:lnTo>
                  <a:lnTo>
                    <a:pt x="1222217" y="217284"/>
                  </a:lnTo>
                  <a:lnTo>
                    <a:pt x="1113576" y="353086"/>
                  </a:lnTo>
                  <a:lnTo>
                    <a:pt x="1122629" y="497941"/>
                  </a:lnTo>
                  <a:lnTo>
                    <a:pt x="1050202" y="570369"/>
                  </a:lnTo>
                  <a:lnTo>
                    <a:pt x="923453" y="597529"/>
                  </a:lnTo>
                  <a:lnTo>
                    <a:pt x="887239" y="534155"/>
                  </a:lnTo>
                  <a:lnTo>
                    <a:pt x="923453" y="416460"/>
                  </a:lnTo>
                  <a:lnTo>
                    <a:pt x="878186" y="389299"/>
                  </a:lnTo>
                  <a:lnTo>
                    <a:pt x="814811" y="416460"/>
                  </a:lnTo>
                  <a:lnTo>
                    <a:pt x="778598" y="307818"/>
                  </a:lnTo>
                  <a:lnTo>
                    <a:pt x="606582" y="235390"/>
                  </a:lnTo>
                  <a:lnTo>
                    <a:pt x="588475" y="135802"/>
                  </a:lnTo>
                  <a:lnTo>
                    <a:pt x="488887" y="135802"/>
                  </a:lnTo>
                  <a:cubicBezTo>
                    <a:pt x="418566" y="186031"/>
                    <a:pt x="443868" y="162713"/>
                    <a:pt x="407406" y="199177"/>
                  </a:cubicBezTo>
                  <a:lnTo>
                    <a:pt x="316871" y="244444"/>
                  </a:lnTo>
                  <a:lnTo>
                    <a:pt x="172015" y="344032"/>
                  </a:lnTo>
                  <a:lnTo>
                    <a:pt x="117695" y="407406"/>
                  </a:lnTo>
                  <a:lnTo>
                    <a:pt x="90534" y="425513"/>
                  </a:lnTo>
                  <a:lnTo>
                    <a:pt x="0" y="488888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39" name="Полилиния 38"/>
            <p:cNvSpPr/>
            <p:nvPr/>
          </p:nvSpPr>
          <p:spPr>
            <a:xfrm>
              <a:off x="2005309" y="4031730"/>
              <a:ext cx="911101" cy="338883"/>
            </a:xfrm>
            <a:custGeom>
              <a:avLst/>
              <a:gdLst>
                <a:gd name="connsiteX0" fmla="*/ 0 w 1041149"/>
                <a:gd name="connsiteY0" fmla="*/ 353085 h 380246"/>
                <a:gd name="connsiteX1" fmla="*/ 126749 w 1041149"/>
                <a:gd name="connsiteY1" fmla="*/ 325925 h 380246"/>
                <a:gd name="connsiteX2" fmla="*/ 190123 w 1041149"/>
                <a:gd name="connsiteY2" fmla="*/ 334978 h 380246"/>
                <a:gd name="connsiteX3" fmla="*/ 316871 w 1041149"/>
                <a:gd name="connsiteY3" fmla="*/ 380246 h 380246"/>
                <a:gd name="connsiteX4" fmla="*/ 461727 w 1041149"/>
                <a:gd name="connsiteY4" fmla="*/ 353085 h 380246"/>
                <a:gd name="connsiteX5" fmla="*/ 579422 w 1041149"/>
                <a:gd name="connsiteY5" fmla="*/ 334978 h 380246"/>
                <a:gd name="connsiteX6" fmla="*/ 615636 w 1041149"/>
                <a:gd name="connsiteY6" fmla="*/ 334978 h 380246"/>
                <a:gd name="connsiteX7" fmla="*/ 1013988 w 1041149"/>
                <a:gd name="connsiteY7" fmla="*/ 271604 h 380246"/>
                <a:gd name="connsiteX8" fmla="*/ 977774 w 1041149"/>
                <a:gd name="connsiteY8" fmla="*/ 126749 h 380246"/>
                <a:gd name="connsiteX9" fmla="*/ 1041149 w 1041149"/>
                <a:gd name="connsiteY9" fmla="*/ 0 h 380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1149" h="380246">
                  <a:moveTo>
                    <a:pt x="0" y="353085"/>
                  </a:moveTo>
                  <a:lnTo>
                    <a:pt x="126749" y="325925"/>
                  </a:lnTo>
                  <a:lnTo>
                    <a:pt x="190123" y="334978"/>
                  </a:lnTo>
                  <a:lnTo>
                    <a:pt x="316871" y="380246"/>
                  </a:lnTo>
                  <a:lnTo>
                    <a:pt x="461727" y="353085"/>
                  </a:lnTo>
                  <a:lnTo>
                    <a:pt x="579422" y="334978"/>
                  </a:lnTo>
                  <a:lnTo>
                    <a:pt x="615636" y="334978"/>
                  </a:lnTo>
                  <a:lnTo>
                    <a:pt x="1013988" y="271604"/>
                  </a:lnTo>
                  <a:lnTo>
                    <a:pt x="977774" y="126749"/>
                  </a:lnTo>
                  <a:lnTo>
                    <a:pt x="1041149" y="0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4231564" y="1578866"/>
              <a:ext cx="174297" cy="306607"/>
            </a:xfrm>
            <a:custGeom>
              <a:avLst/>
              <a:gdLst>
                <a:gd name="connsiteX0" fmla="*/ 0 w 199176"/>
                <a:gd name="connsiteY0" fmla="*/ 344031 h 344031"/>
                <a:gd name="connsiteX1" fmla="*/ 172016 w 199176"/>
                <a:gd name="connsiteY1" fmla="*/ 226336 h 344031"/>
                <a:gd name="connsiteX2" fmla="*/ 199176 w 199176"/>
                <a:gd name="connsiteY2" fmla="*/ 108641 h 344031"/>
                <a:gd name="connsiteX3" fmla="*/ 181069 w 199176"/>
                <a:gd name="connsiteY3" fmla="*/ 0 h 344031"/>
                <a:gd name="connsiteX4" fmla="*/ 181069 w 199176"/>
                <a:gd name="connsiteY4" fmla="*/ 0 h 344031"/>
                <a:gd name="connsiteX5" fmla="*/ 181069 w 199176"/>
                <a:gd name="connsiteY5" fmla="*/ 0 h 344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9176" h="344031">
                  <a:moveTo>
                    <a:pt x="0" y="344031"/>
                  </a:moveTo>
                  <a:lnTo>
                    <a:pt x="172016" y="226336"/>
                  </a:lnTo>
                  <a:lnTo>
                    <a:pt x="199176" y="108641"/>
                  </a:lnTo>
                  <a:lnTo>
                    <a:pt x="181069" y="0"/>
                  </a:lnTo>
                  <a:lnTo>
                    <a:pt x="181069" y="0"/>
                  </a:lnTo>
                  <a:lnTo>
                    <a:pt x="181069" y="0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41" name="Полилиния 40"/>
            <p:cNvSpPr/>
            <p:nvPr/>
          </p:nvSpPr>
          <p:spPr>
            <a:xfrm>
              <a:off x="5285272" y="2853710"/>
              <a:ext cx="934869" cy="233991"/>
            </a:xfrm>
            <a:custGeom>
              <a:avLst/>
              <a:gdLst>
                <a:gd name="connsiteX0" fmla="*/ 0 w 1068309"/>
                <a:gd name="connsiteY0" fmla="*/ 18107 h 262551"/>
                <a:gd name="connsiteX1" fmla="*/ 81481 w 1068309"/>
                <a:gd name="connsiteY1" fmla="*/ 90535 h 262551"/>
                <a:gd name="connsiteX2" fmla="*/ 208229 w 1068309"/>
                <a:gd name="connsiteY2" fmla="*/ 0 h 262551"/>
                <a:gd name="connsiteX3" fmla="*/ 443620 w 1068309"/>
                <a:gd name="connsiteY3" fmla="*/ 36214 h 262551"/>
                <a:gd name="connsiteX4" fmla="*/ 443620 w 1068309"/>
                <a:gd name="connsiteY4" fmla="*/ 135802 h 262551"/>
                <a:gd name="connsiteX5" fmla="*/ 543208 w 1068309"/>
                <a:gd name="connsiteY5" fmla="*/ 181069 h 262551"/>
                <a:gd name="connsiteX6" fmla="*/ 688063 w 1068309"/>
                <a:gd name="connsiteY6" fmla="*/ 244444 h 262551"/>
                <a:gd name="connsiteX7" fmla="*/ 769544 w 1068309"/>
                <a:gd name="connsiteY7" fmla="*/ 217283 h 262551"/>
                <a:gd name="connsiteX8" fmla="*/ 832919 w 1068309"/>
                <a:gd name="connsiteY8" fmla="*/ 162962 h 262551"/>
                <a:gd name="connsiteX9" fmla="*/ 932507 w 1068309"/>
                <a:gd name="connsiteY9" fmla="*/ 199176 h 262551"/>
                <a:gd name="connsiteX10" fmla="*/ 1068309 w 1068309"/>
                <a:gd name="connsiteY10" fmla="*/ 262551 h 262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68309" h="262551">
                  <a:moveTo>
                    <a:pt x="0" y="18107"/>
                  </a:moveTo>
                  <a:lnTo>
                    <a:pt x="81481" y="90535"/>
                  </a:lnTo>
                  <a:lnTo>
                    <a:pt x="208229" y="0"/>
                  </a:lnTo>
                  <a:lnTo>
                    <a:pt x="443620" y="36214"/>
                  </a:lnTo>
                  <a:lnTo>
                    <a:pt x="443620" y="135802"/>
                  </a:lnTo>
                  <a:lnTo>
                    <a:pt x="543208" y="181069"/>
                  </a:lnTo>
                  <a:lnTo>
                    <a:pt x="688063" y="244444"/>
                  </a:lnTo>
                  <a:lnTo>
                    <a:pt x="769544" y="217283"/>
                  </a:lnTo>
                  <a:lnTo>
                    <a:pt x="832919" y="162962"/>
                  </a:lnTo>
                  <a:lnTo>
                    <a:pt x="932507" y="199176"/>
                  </a:lnTo>
                  <a:lnTo>
                    <a:pt x="1068309" y="262551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42" name="Полилиния 41"/>
            <p:cNvSpPr/>
            <p:nvPr/>
          </p:nvSpPr>
          <p:spPr>
            <a:xfrm>
              <a:off x="5213969" y="3111906"/>
              <a:ext cx="633809" cy="500255"/>
            </a:xfrm>
            <a:custGeom>
              <a:avLst/>
              <a:gdLst>
                <a:gd name="connsiteX0" fmla="*/ 9053 w 724277"/>
                <a:gd name="connsiteY0" fmla="*/ 235390 h 561315"/>
                <a:gd name="connsiteX1" fmla="*/ 0 w 724277"/>
                <a:gd name="connsiteY1" fmla="*/ 108642 h 561315"/>
                <a:gd name="connsiteX2" fmla="*/ 72427 w 724277"/>
                <a:gd name="connsiteY2" fmla="*/ 36214 h 561315"/>
                <a:gd name="connsiteX3" fmla="*/ 226336 w 724277"/>
                <a:gd name="connsiteY3" fmla="*/ 27160 h 561315"/>
                <a:gd name="connsiteX4" fmla="*/ 298764 w 724277"/>
                <a:gd name="connsiteY4" fmla="*/ 0 h 561315"/>
                <a:gd name="connsiteX5" fmla="*/ 325924 w 724277"/>
                <a:gd name="connsiteY5" fmla="*/ 90535 h 561315"/>
                <a:gd name="connsiteX6" fmla="*/ 316871 w 724277"/>
                <a:gd name="connsiteY6" fmla="*/ 162962 h 561315"/>
                <a:gd name="connsiteX7" fmla="*/ 280657 w 724277"/>
                <a:gd name="connsiteY7" fmla="*/ 208230 h 561315"/>
                <a:gd name="connsiteX8" fmla="*/ 344031 w 724277"/>
                <a:gd name="connsiteY8" fmla="*/ 271604 h 561315"/>
                <a:gd name="connsiteX9" fmla="*/ 389299 w 724277"/>
                <a:gd name="connsiteY9" fmla="*/ 334978 h 561315"/>
                <a:gd name="connsiteX10" fmla="*/ 443619 w 724277"/>
                <a:gd name="connsiteY10" fmla="*/ 362139 h 561315"/>
                <a:gd name="connsiteX11" fmla="*/ 525101 w 724277"/>
                <a:gd name="connsiteY11" fmla="*/ 416459 h 561315"/>
                <a:gd name="connsiteX12" fmla="*/ 724277 w 724277"/>
                <a:gd name="connsiteY12" fmla="*/ 416459 h 561315"/>
                <a:gd name="connsiteX13" fmla="*/ 697116 w 724277"/>
                <a:gd name="connsiteY13" fmla="*/ 561315 h 561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4277" h="561315">
                  <a:moveTo>
                    <a:pt x="9053" y="235390"/>
                  </a:moveTo>
                  <a:lnTo>
                    <a:pt x="0" y="108642"/>
                  </a:lnTo>
                  <a:lnTo>
                    <a:pt x="72427" y="36214"/>
                  </a:lnTo>
                  <a:lnTo>
                    <a:pt x="226336" y="27160"/>
                  </a:lnTo>
                  <a:lnTo>
                    <a:pt x="298764" y="0"/>
                  </a:lnTo>
                  <a:lnTo>
                    <a:pt x="325924" y="90535"/>
                  </a:lnTo>
                  <a:lnTo>
                    <a:pt x="316871" y="162962"/>
                  </a:lnTo>
                  <a:lnTo>
                    <a:pt x="280657" y="208230"/>
                  </a:lnTo>
                  <a:lnTo>
                    <a:pt x="344031" y="271604"/>
                  </a:lnTo>
                  <a:lnTo>
                    <a:pt x="389299" y="334978"/>
                  </a:lnTo>
                  <a:lnTo>
                    <a:pt x="443619" y="362139"/>
                  </a:lnTo>
                  <a:lnTo>
                    <a:pt x="525101" y="416459"/>
                  </a:lnTo>
                  <a:lnTo>
                    <a:pt x="724277" y="416459"/>
                  </a:lnTo>
                  <a:lnTo>
                    <a:pt x="697116" y="561315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43" name="Полилиния 42"/>
            <p:cNvSpPr/>
            <p:nvPr/>
          </p:nvSpPr>
          <p:spPr>
            <a:xfrm>
              <a:off x="5507105" y="3297485"/>
              <a:ext cx="784339" cy="774588"/>
            </a:xfrm>
            <a:custGeom>
              <a:avLst/>
              <a:gdLst>
                <a:gd name="connsiteX0" fmla="*/ 0 w 896293"/>
                <a:gd name="connsiteY0" fmla="*/ 869132 h 869132"/>
                <a:gd name="connsiteX1" fmla="*/ 36214 w 896293"/>
                <a:gd name="connsiteY1" fmla="*/ 778598 h 869132"/>
                <a:gd name="connsiteX2" fmla="*/ 144855 w 896293"/>
                <a:gd name="connsiteY2" fmla="*/ 715223 h 869132"/>
                <a:gd name="connsiteX3" fmla="*/ 190123 w 896293"/>
                <a:gd name="connsiteY3" fmla="*/ 733330 h 869132"/>
                <a:gd name="connsiteX4" fmla="*/ 244443 w 896293"/>
                <a:gd name="connsiteY4" fmla="*/ 669956 h 869132"/>
                <a:gd name="connsiteX5" fmla="*/ 235390 w 896293"/>
                <a:gd name="connsiteY5" fmla="*/ 488887 h 869132"/>
                <a:gd name="connsiteX6" fmla="*/ 271604 w 896293"/>
                <a:gd name="connsiteY6" fmla="*/ 416459 h 869132"/>
                <a:gd name="connsiteX7" fmla="*/ 371192 w 896293"/>
                <a:gd name="connsiteY7" fmla="*/ 479833 h 869132"/>
                <a:gd name="connsiteX8" fmla="*/ 470780 w 896293"/>
                <a:gd name="connsiteY8" fmla="*/ 506994 h 869132"/>
                <a:gd name="connsiteX9" fmla="*/ 543208 w 896293"/>
                <a:gd name="connsiteY9" fmla="*/ 425513 h 869132"/>
                <a:gd name="connsiteX10" fmla="*/ 561315 w 896293"/>
                <a:gd name="connsiteY10" fmla="*/ 262550 h 869132"/>
                <a:gd name="connsiteX11" fmla="*/ 706170 w 896293"/>
                <a:gd name="connsiteY11" fmla="*/ 162962 h 869132"/>
                <a:gd name="connsiteX12" fmla="*/ 787651 w 896293"/>
                <a:gd name="connsiteY12" fmla="*/ 90534 h 869132"/>
                <a:gd name="connsiteX13" fmla="*/ 896293 w 896293"/>
                <a:gd name="connsiteY13" fmla="*/ 0 h 869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6293" h="869132">
                  <a:moveTo>
                    <a:pt x="0" y="869132"/>
                  </a:moveTo>
                  <a:lnTo>
                    <a:pt x="36214" y="778598"/>
                  </a:lnTo>
                  <a:lnTo>
                    <a:pt x="144855" y="715223"/>
                  </a:lnTo>
                  <a:lnTo>
                    <a:pt x="190123" y="733330"/>
                  </a:lnTo>
                  <a:lnTo>
                    <a:pt x="244443" y="669956"/>
                  </a:lnTo>
                  <a:lnTo>
                    <a:pt x="235390" y="488887"/>
                  </a:lnTo>
                  <a:lnTo>
                    <a:pt x="271604" y="416459"/>
                  </a:lnTo>
                  <a:lnTo>
                    <a:pt x="371192" y="479833"/>
                  </a:lnTo>
                  <a:lnTo>
                    <a:pt x="470780" y="506994"/>
                  </a:lnTo>
                  <a:lnTo>
                    <a:pt x="543208" y="425513"/>
                  </a:lnTo>
                  <a:lnTo>
                    <a:pt x="561315" y="262550"/>
                  </a:lnTo>
                  <a:lnTo>
                    <a:pt x="706170" y="162962"/>
                  </a:lnTo>
                  <a:lnTo>
                    <a:pt x="787651" y="90534"/>
                  </a:lnTo>
                  <a:lnTo>
                    <a:pt x="896293" y="0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44" name="Полилиния 43"/>
            <p:cNvSpPr/>
            <p:nvPr/>
          </p:nvSpPr>
          <p:spPr>
            <a:xfrm>
              <a:off x="4683153" y="1385218"/>
              <a:ext cx="633810" cy="927893"/>
            </a:xfrm>
            <a:custGeom>
              <a:avLst/>
              <a:gdLst>
                <a:gd name="connsiteX0" fmla="*/ 724278 w 724278"/>
                <a:gd name="connsiteY0" fmla="*/ 1041149 h 1041149"/>
                <a:gd name="connsiteX1" fmla="*/ 697117 w 724278"/>
                <a:gd name="connsiteY1" fmla="*/ 923454 h 1041149"/>
                <a:gd name="connsiteX2" fmla="*/ 724278 w 724278"/>
                <a:gd name="connsiteY2" fmla="*/ 778598 h 1041149"/>
                <a:gd name="connsiteX3" fmla="*/ 715224 w 724278"/>
                <a:gd name="connsiteY3" fmla="*/ 588476 h 1041149"/>
                <a:gd name="connsiteX4" fmla="*/ 715224 w 724278"/>
                <a:gd name="connsiteY4" fmla="*/ 434567 h 1041149"/>
                <a:gd name="connsiteX5" fmla="*/ 642796 w 724278"/>
                <a:gd name="connsiteY5" fmla="*/ 344032 h 1041149"/>
                <a:gd name="connsiteX6" fmla="*/ 543208 w 724278"/>
                <a:gd name="connsiteY6" fmla="*/ 298765 h 1041149"/>
                <a:gd name="connsiteX7" fmla="*/ 407406 w 724278"/>
                <a:gd name="connsiteY7" fmla="*/ 226337 h 1041149"/>
                <a:gd name="connsiteX8" fmla="*/ 262551 w 724278"/>
                <a:gd name="connsiteY8" fmla="*/ 135802 h 1041149"/>
                <a:gd name="connsiteX9" fmla="*/ 172016 w 724278"/>
                <a:gd name="connsiteY9" fmla="*/ 45268 h 1041149"/>
                <a:gd name="connsiteX10" fmla="*/ 72428 w 724278"/>
                <a:gd name="connsiteY10" fmla="*/ 0 h 1041149"/>
                <a:gd name="connsiteX11" fmla="*/ 0 w 724278"/>
                <a:gd name="connsiteY11" fmla="*/ 27161 h 1041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24278" h="1041149">
                  <a:moveTo>
                    <a:pt x="724278" y="1041149"/>
                  </a:moveTo>
                  <a:lnTo>
                    <a:pt x="697117" y="923454"/>
                  </a:lnTo>
                  <a:lnTo>
                    <a:pt x="724278" y="778598"/>
                  </a:lnTo>
                  <a:lnTo>
                    <a:pt x="715224" y="588476"/>
                  </a:lnTo>
                  <a:lnTo>
                    <a:pt x="715224" y="434567"/>
                  </a:lnTo>
                  <a:lnTo>
                    <a:pt x="642796" y="344032"/>
                  </a:lnTo>
                  <a:lnTo>
                    <a:pt x="543208" y="298765"/>
                  </a:lnTo>
                  <a:lnTo>
                    <a:pt x="407406" y="226337"/>
                  </a:lnTo>
                  <a:lnTo>
                    <a:pt x="262551" y="135802"/>
                  </a:lnTo>
                  <a:lnTo>
                    <a:pt x="172016" y="45268"/>
                  </a:lnTo>
                  <a:lnTo>
                    <a:pt x="72428" y="0"/>
                  </a:lnTo>
                  <a:lnTo>
                    <a:pt x="0" y="27161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45" name="Полилиния 44"/>
            <p:cNvSpPr/>
            <p:nvPr/>
          </p:nvSpPr>
          <p:spPr>
            <a:xfrm>
              <a:off x="5491260" y="1473973"/>
              <a:ext cx="760571" cy="1226433"/>
            </a:xfrm>
            <a:custGeom>
              <a:avLst/>
              <a:gdLst>
                <a:gd name="connsiteX0" fmla="*/ 0 w 869133"/>
                <a:gd name="connsiteY0" fmla="*/ 1376127 h 1376127"/>
                <a:gd name="connsiteX1" fmla="*/ 99588 w 869133"/>
                <a:gd name="connsiteY1" fmla="*/ 1258432 h 1376127"/>
                <a:gd name="connsiteX2" fmla="*/ 244443 w 869133"/>
                <a:gd name="connsiteY2" fmla="*/ 1240325 h 1376127"/>
                <a:gd name="connsiteX3" fmla="*/ 334978 w 869133"/>
                <a:gd name="connsiteY3" fmla="*/ 1104523 h 1376127"/>
                <a:gd name="connsiteX4" fmla="*/ 398352 w 869133"/>
                <a:gd name="connsiteY4" fmla="*/ 941561 h 1376127"/>
                <a:gd name="connsiteX5" fmla="*/ 443620 w 869133"/>
                <a:gd name="connsiteY5" fmla="*/ 932507 h 1376127"/>
                <a:gd name="connsiteX6" fmla="*/ 398352 w 869133"/>
                <a:gd name="connsiteY6" fmla="*/ 805759 h 1376127"/>
                <a:gd name="connsiteX7" fmla="*/ 488887 w 869133"/>
                <a:gd name="connsiteY7" fmla="*/ 715224 h 1376127"/>
                <a:gd name="connsiteX8" fmla="*/ 516047 w 869133"/>
                <a:gd name="connsiteY8" fmla="*/ 534155 h 1376127"/>
                <a:gd name="connsiteX9" fmla="*/ 371192 w 869133"/>
                <a:gd name="connsiteY9" fmla="*/ 516048 h 1376127"/>
                <a:gd name="connsiteX10" fmla="*/ 244443 w 869133"/>
                <a:gd name="connsiteY10" fmla="*/ 488888 h 1376127"/>
                <a:gd name="connsiteX11" fmla="*/ 253497 w 869133"/>
                <a:gd name="connsiteY11" fmla="*/ 371193 h 1376127"/>
                <a:gd name="connsiteX12" fmla="*/ 298764 w 869133"/>
                <a:gd name="connsiteY12" fmla="*/ 316872 h 1376127"/>
                <a:gd name="connsiteX13" fmla="*/ 298764 w 869133"/>
                <a:gd name="connsiteY13" fmla="*/ 190123 h 1376127"/>
                <a:gd name="connsiteX14" fmla="*/ 443620 w 869133"/>
                <a:gd name="connsiteY14" fmla="*/ 99589 h 1376127"/>
                <a:gd name="connsiteX15" fmla="*/ 579422 w 869133"/>
                <a:gd name="connsiteY15" fmla="*/ 108642 h 1376127"/>
                <a:gd name="connsiteX16" fmla="*/ 742384 w 869133"/>
                <a:gd name="connsiteY16" fmla="*/ 9054 h 1376127"/>
                <a:gd name="connsiteX17" fmla="*/ 823865 w 869133"/>
                <a:gd name="connsiteY17" fmla="*/ 0 h 1376127"/>
                <a:gd name="connsiteX18" fmla="*/ 869133 w 869133"/>
                <a:gd name="connsiteY18" fmla="*/ 81482 h 1376127"/>
                <a:gd name="connsiteX19" fmla="*/ 869133 w 869133"/>
                <a:gd name="connsiteY19" fmla="*/ 81482 h 13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69133" h="1376127">
                  <a:moveTo>
                    <a:pt x="0" y="1376127"/>
                  </a:moveTo>
                  <a:lnTo>
                    <a:pt x="99588" y="1258432"/>
                  </a:lnTo>
                  <a:lnTo>
                    <a:pt x="244443" y="1240325"/>
                  </a:lnTo>
                  <a:lnTo>
                    <a:pt x="334978" y="1104523"/>
                  </a:lnTo>
                  <a:lnTo>
                    <a:pt x="398352" y="941561"/>
                  </a:lnTo>
                  <a:lnTo>
                    <a:pt x="443620" y="932507"/>
                  </a:lnTo>
                  <a:lnTo>
                    <a:pt x="398352" y="805759"/>
                  </a:lnTo>
                  <a:lnTo>
                    <a:pt x="488887" y="715224"/>
                  </a:lnTo>
                  <a:lnTo>
                    <a:pt x="516047" y="534155"/>
                  </a:lnTo>
                  <a:lnTo>
                    <a:pt x="371192" y="516048"/>
                  </a:lnTo>
                  <a:lnTo>
                    <a:pt x="244443" y="488888"/>
                  </a:lnTo>
                  <a:lnTo>
                    <a:pt x="253497" y="371193"/>
                  </a:lnTo>
                  <a:lnTo>
                    <a:pt x="298764" y="316872"/>
                  </a:lnTo>
                  <a:lnTo>
                    <a:pt x="298764" y="190123"/>
                  </a:lnTo>
                  <a:lnTo>
                    <a:pt x="443620" y="99589"/>
                  </a:lnTo>
                  <a:lnTo>
                    <a:pt x="579422" y="108642"/>
                  </a:lnTo>
                  <a:lnTo>
                    <a:pt x="742384" y="9054"/>
                  </a:lnTo>
                  <a:lnTo>
                    <a:pt x="823865" y="0"/>
                  </a:lnTo>
                  <a:lnTo>
                    <a:pt x="869133" y="81482"/>
                  </a:lnTo>
                  <a:lnTo>
                    <a:pt x="869133" y="81482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46" name="Полилиния 45"/>
            <p:cNvSpPr/>
            <p:nvPr/>
          </p:nvSpPr>
          <p:spPr>
            <a:xfrm>
              <a:off x="5388266" y="1377150"/>
              <a:ext cx="340673" cy="476049"/>
            </a:xfrm>
            <a:custGeom>
              <a:avLst/>
              <a:gdLst>
                <a:gd name="connsiteX0" fmla="*/ 389299 w 389299"/>
                <a:gd name="connsiteY0" fmla="*/ 479834 h 534154"/>
                <a:gd name="connsiteX1" fmla="*/ 298764 w 389299"/>
                <a:gd name="connsiteY1" fmla="*/ 534154 h 534154"/>
                <a:gd name="connsiteX2" fmla="*/ 226336 w 389299"/>
                <a:gd name="connsiteY2" fmla="*/ 452673 h 534154"/>
                <a:gd name="connsiteX3" fmla="*/ 190123 w 389299"/>
                <a:gd name="connsiteY3" fmla="*/ 362139 h 534154"/>
                <a:gd name="connsiteX4" fmla="*/ 126748 w 389299"/>
                <a:gd name="connsiteY4" fmla="*/ 407406 h 534154"/>
                <a:gd name="connsiteX5" fmla="*/ 27160 w 389299"/>
                <a:gd name="connsiteY5" fmla="*/ 271604 h 534154"/>
                <a:gd name="connsiteX6" fmla="*/ 18107 w 389299"/>
                <a:gd name="connsiteY6" fmla="*/ 108641 h 534154"/>
                <a:gd name="connsiteX7" fmla="*/ 63374 w 389299"/>
                <a:gd name="connsiteY7" fmla="*/ 45267 h 534154"/>
                <a:gd name="connsiteX8" fmla="*/ 0 w 389299"/>
                <a:gd name="connsiteY8" fmla="*/ 0 h 534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299" h="534154">
                  <a:moveTo>
                    <a:pt x="389299" y="479834"/>
                  </a:moveTo>
                  <a:lnTo>
                    <a:pt x="298764" y="534154"/>
                  </a:lnTo>
                  <a:lnTo>
                    <a:pt x="226336" y="452673"/>
                  </a:lnTo>
                  <a:lnTo>
                    <a:pt x="190123" y="362139"/>
                  </a:lnTo>
                  <a:lnTo>
                    <a:pt x="126748" y="407406"/>
                  </a:lnTo>
                  <a:lnTo>
                    <a:pt x="27160" y="271604"/>
                  </a:lnTo>
                  <a:lnTo>
                    <a:pt x="18107" y="108641"/>
                  </a:lnTo>
                  <a:lnTo>
                    <a:pt x="63374" y="45267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47" name="Полилиния 46"/>
            <p:cNvSpPr/>
            <p:nvPr/>
          </p:nvSpPr>
          <p:spPr>
            <a:xfrm>
              <a:off x="5768552" y="2393798"/>
              <a:ext cx="467435" cy="104892"/>
            </a:xfrm>
            <a:custGeom>
              <a:avLst/>
              <a:gdLst>
                <a:gd name="connsiteX0" fmla="*/ 0 w 534155"/>
                <a:gd name="connsiteY0" fmla="*/ 90534 h 117695"/>
                <a:gd name="connsiteX1" fmla="*/ 63374 w 534155"/>
                <a:gd name="connsiteY1" fmla="*/ 0 h 117695"/>
                <a:gd name="connsiteX2" fmla="*/ 226337 w 534155"/>
                <a:gd name="connsiteY2" fmla="*/ 0 h 117695"/>
                <a:gd name="connsiteX3" fmla="*/ 244444 w 534155"/>
                <a:gd name="connsiteY3" fmla="*/ 117695 h 117695"/>
                <a:gd name="connsiteX4" fmla="*/ 461727 w 534155"/>
                <a:gd name="connsiteY4" fmla="*/ 99588 h 117695"/>
                <a:gd name="connsiteX5" fmla="*/ 534155 w 534155"/>
                <a:gd name="connsiteY5" fmla="*/ 90534 h 117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4155" h="117695">
                  <a:moveTo>
                    <a:pt x="0" y="90534"/>
                  </a:moveTo>
                  <a:lnTo>
                    <a:pt x="63374" y="0"/>
                  </a:lnTo>
                  <a:lnTo>
                    <a:pt x="226337" y="0"/>
                  </a:lnTo>
                  <a:lnTo>
                    <a:pt x="244444" y="117695"/>
                  </a:lnTo>
                  <a:lnTo>
                    <a:pt x="461727" y="99588"/>
                  </a:lnTo>
                  <a:lnTo>
                    <a:pt x="534155" y="90534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48" name="Полилиния 47"/>
            <p:cNvSpPr/>
            <p:nvPr/>
          </p:nvSpPr>
          <p:spPr>
            <a:xfrm>
              <a:off x="4104802" y="1336807"/>
              <a:ext cx="356518" cy="492186"/>
            </a:xfrm>
            <a:custGeom>
              <a:avLst/>
              <a:gdLst>
                <a:gd name="connsiteX0" fmla="*/ 407406 w 407406"/>
                <a:gd name="connsiteY0" fmla="*/ 0 h 552261"/>
                <a:gd name="connsiteX1" fmla="*/ 199177 w 407406"/>
                <a:gd name="connsiteY1" fmla="*/ 117695 h 552261"/>
                <a:gd name="connsiteX2" fmla="*/ 90535 w 407406"/>
                <a:gd name="connsiteY2" fmla="*/ 208229 h 552261"/>
                <a:gd name="connsiteX3" fmla="*/ 126749 w 407406"/>
                <a:gd name="connsiteY3" fmla="*/ 325924 h 552261"/>
                <a:gd name="connsiteX4" fmla="*/ 54321 w 407406"/>
                <a:gd name="connsiteY4" fmla="*/ 452673 h 552261"/>
                <a:gd name="connsiteX5" fmla="*/ 36214 w 407406"/>
                <a:gd name="connsiteY5" fmla="*/ 525101 h 552261"/>
                <a:gd name="connsiteX6" fmla="*/ 0 w 407406"/>
                <a:gd name="connsiteY6" fmla="*/ 552261 h 552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7406" h="552261">
                  <a:moveTo>
                    <a:pt x="407406" y="0"/>
                  </a:moveTo>
                  <a:lnTo>
                    <a:pt x="199177" y="117695"/>
                  </a:lnTo>
                  <a:lnTo>
                    <a:pt x="90535" y="208229"/>
                  </a:lnTo>
                  <a:lnTo>
                    <a:pt x="126749" y="325924"/>
                  </a:lnTo>
                  <a:lnTo>
                    <a:pt x="54321" y="452673"/>
                  </a:lnTo>
                  <a:lnTo>
                    <a:pt x="36214" y="525101"/>
                  </a:lnTo>
                  <a:lnTo>
                    <a:pt x="0" y="552261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49" name="Полилиния 48"/>
            <p:cNvSpPr/>
            <p:nvPr/>
          </p:nvSpPr>
          <p:spPr>
            <a:xfrm>
              <a:off x="911988" y="1595002"/>
              <a:ext cx="475357" cy="467981"/>
            </a:xfrm>
            <a:custGeom>
              <a:avLst/>
              <a:gdLst>
                <a:gd name="connsiteX0" fmla="*/ 543208 w 543208"/>
                <a:gd name="connsiteY0" fmla="*/ 226337 h 525101"/>
                <a:gd name="connsiteX1" fmla="*/ 543208 w 543208"/>
                <a:gd name="connsiteY1" fmla="*/ 226337 h 525101"/>
                <a:gd name="connsiteX2" fmla="*/ 362139 w 543208"/>
                <a:gd name="connsiteY2" fmla="*/ 144856 h 525101"/>
                <a:gd name="connsiteX3" fmla="*/ 371192 w 543208"/>
                <a:gd name="connsiteY3" fmla="*/ 81482 h 525101"/>
                <a:gd name="connsiteX4" fmla="*/ 334978 w 543208"/>
                <a:gd name="connsiteY4" fmla="*/ 45268 h 525101"/>
                <a:gd name="connsiteX5" fmla="*/ 199176 w 543208"/>
                <a:gd name="connsiteY5" fmla="*/ 0 h 525101"/>
                <a:gd name="connsiteX6" fmla="*/ 81481 w 543208"/>
                <a:gd name="connsiteY6" fmla="*/ 117696 h 525101"/>
                <a:gd name="connsiteX7" fmla="*/ 45267 w 543208"/>
                <a:gd name="connsiteY7" fmla="*/ 271604 h 525101"/>
                <a:gd name="connsiteX8" fmla="*/ 63374 w 543208"/>
                <a:gd name="connsiteY8" fmla="*/ 398353 h 525101"/>
                <a:gd name="connsiteX9" fmla="*/ 63374 w 543208"/>
                <a:gd name="connsiteY9" fmla="*/ 398353 h 525101"/>
                <a:gd name="connsiteX10" fmla="*/ 0 w 543208"/>
                <a:gd name="connsiteY10" fmla="*/ 525101 h 525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3208" h="525101">
                  <a:moveTo>
                    <a:pt x="543208" y="226337"/>
                  </a:moveTo>
                  <a:lnTo>
                    <a:pt x="543208" y="226337"/>
                  </a:lnTo>
                  <a:lnTo>
                    <a:pt x="362139" y="144856"/>
                  </a:lnTo>
                  <a:lnTo>
                    <a:pt x="371192" y="81482"/>
                  </a:lnTo>
                  <a:lnTo>
                    <a:pt x="334978" y="45268"/>
                  </a:lnTo>
                  <a:lnTo>
                    <a:pt x="199176" y="0"/>
                  </a:lnTo>
                  <a:lnTo>
                    <a:pt x="81481" y="117696"/>
                  </a:lnTo>
                  <a:lnTo>
                    <a:pt x="45267" y="271604"/>
                  </a:lnTo>
                  <a:lnTo>
                    <a:pt x="63374" y="398353"/>
                  </a:lnTo>
                  <a:lnTo>
                    <a:pt x="63374" y="398353"/>
                  </a:lnTo>
                  <a:lnTo>
                    <a:pt x="0" y="525101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50" name="Полилиния 49"/>
            <p:cNvSpPr/>
            <p:nvPr/>
          </p:nvSpPr>
          <p:spPr>
            <a:xfrm>
              <a:off x="1775553" y="5056447"/>
              <a:ext cx="1172547" cy="798795"/>
            </a:xfrm>
            <a:custGeom>
              <a:avLst/>
              <a:gdLst>
                <a:gd name="connsiteX0" fmla="*/ 1339913 w 1339913"/>
                <a:gd name="connsiteY0" fmla="*/ 896293 h 896293"/>
                <a:gd name="connsiteX1" fmla="*/ 1213164 w 1339913"/>
                <a:gd name="connsiteY1" fmla="*/ 832919 h 896293"/>
                <a:gd name="connsiteX2" fmla="*/ 1213164 w 1339913"/>
                <a:gd name="connsiteY2" fmla="*/ 778598 h 896293"/>
                <a:gd name="connsiteX3" fmla="*/ 1149790 w 1339913"/>
                <a:gd name="connsiteY3" fmla="*/ 724277 h 896293"/>
                <a:gd name="connsiteX4" fmla="*/ 977774 w 1339913"/>
                <a:gd name="connsiteY4" fmla="*/ 633743 h 896293"/>
                <a:gd name="connsiteX5" fmla="*/ 950613 w 1339913"/>
                <a:gd name="connsiteY5" fmla="*/ 579422 h 896293"/>
                <a:gd name="connsiteX6" fmla="*/ 787651 w 1339913"/>
                <a:gd name="connsiteY6" fmla="*/ 660903 h 896293"/>
                <a:gd name="connsiteX7" fmla="*/ 733330 w 1339913"/>
                <a:gd name="connsiteY7" fmla="*/ 751438 h 896293"/>
                <a:gd name="connsiteX8" fmla="*/ 733330 w 1339913"/>
                <a:gd name="connsiteY8" fmla="*/ 724277 h 896293"/>
                <a:gd name="connsiteX9" fmla="*/ 651849 w 1339913"/>
                <a:gd name="connsiteY9" fmla="*/ 688063 h 896293"/>
                <a:gd name="connsiteX10" fmla="*/ 633742 w 1339913"/>
                <a:gd name="connsiteY10" fmla="*/ 579422 h 896293"/>
                <a:gd name="connsiteX11" fmla="*/ 615635 w 1339913"/>
                <a:gd name="connsiteY11" fmla="*/ 497941 h 896293"/>
                <a:gd name="connsiteX12" fmla="*/ 525101 w 1339913"/>
                <a:gd name="connsiteY12" fmla="*/ 416460 h 896293"/>
                <a:gd name="connsiteX13" fmla="*/ 380245 w 1339913"/>
                <a:gd name="connsiteY13" fmla="*/ 416460 h 896293"/>
                <a:gd name="connsiteX14" fmla="*/ 371192 w 1339913"/>
                <a:gd name="connsiteY14" fmla="*/ 316871 h 896293"/>
                <a:gd name="connsiteX15" fmla="*/ 289711 w 1339913"/>
                <a:gd name="connsiteY15" fmla="*/ 144856 h 896293"/>
                <a:gd name="connsiteX16" fmla="*/ 162962 w 1339913"/>
                <a:gd name="connsiteY16" fmla="*/ 63374 h 896293"/>
                <a:gd name="connsiteX17" fmla="*/ 9053 w 1339913"/>
                <a:gd name="connsiteY17" fmla="*/ 0 h 896293"/>
                <a:gd name="connsiteX18" fmla="*/ 0 w 1339913"/>
                <a:gd name="connsiteY18" fmla="*/ 0 h 896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39913" h="896293">
                  <a:moveTo>
                    <a:pt x="1339913" y="896293"/>
                  </a:moveTo>
                  <a:lnTo>
                    <a:pt x="1213164" y="832919"/>
                  </a:lnTo>
                  <a:lnTo>
                    <a:pt x="1213164" y="778598"/>
                  </a:lnTo>
                  <a:lnTo>
                    <a:pt x="1149790" y="724277"/>
                  </a:lnTo>
                  <a:lnTo>
                    <a:pt x="977774" y="633743"/>
                  </a:lnTo>
                  <a:lnTo>
                    <a:pt x="950613" y="579422"/>
                  </a:lnTo>
                  <a:lnTo>
                    <a:pt x="787651" y="660903"/>
                  </a:lnTo>
                  <a:lnTo>
                    <a:pt x="733330" y="751438"/>
                  </a:lnTo>
                  <a:lnTo>
                    <a:pt x="733330" y="724277"/>
                  </a:lnTo>
                  <a:lnTo>
                    <a:pt x="651849" y="688063"/>
                  </a:lnTo>
                  <a:lnTo>
                    <a:pt x="633742" y="579422"/>
                  </a:lnTo>
                  <a:lnTo>
                    <a:pt x="615635" y="497941"/>
                  </a:lnTo>
                  <a:lnTo>
                    <a:pt x="525101" y="416460"/>
                  </a:lnTo>
                  <a:lnTo>
                    <a:pt x="380245" y="416460"/>
                  </a:lnTo>
                  <a:lnTo>
                    <a:pt x="371192" y="316871"/>
                  </a:lnTo>
                  <a:lnTo>
                    <a:pt x="289711" y="144856"/>
                  </a:lnTo>
                  <a:lnTo>
                    <a:pt x="162962" y="63374"/>
                  </a:lnTo>
                  <a:lnTo>
                    <a:pt x="9053" y="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51" name="Полилиния 50"/>
            <p:cNvSpPr/>
            <p:nvPr/>
          </p:nvSpPr>
          <p:spPr>
            <a:xfrm>
              <a:off x="3035249" y="5927859"/>
              <a:ext cx="301059" cy="572873"/>
            </a:xfrm>
            <a:custGeom>
              <a:avLst/>
              <a:gdLst>
                <a:gd name="connsiteX0" fmla="*/ 0 w 344031"/>
                <a:gd name="connsiteY0" fmla="*/ 0 h 642796"/>
                <a:gd name="connsiteX1" fmla="*/ 108641 w 344031"/>
                <a:gd name="connsiteY1" fmla="*/ 63375 h 642796"/>
                <a:gd name="connsiteX2" fmla="*/ 135802 w 344031"/>
                <a:gd name="connsiteY2" fmla="*/ 181070 h 642796"/>
                <a:gd name="connsiteX3" fmla="*/ 235390 w 344031"/>
                <a:gd name="connsiteY3" fmla="*/ 298765 h 642796"/>
                <a:gd name="connsiteX4" fmla="*/ 307817 w 344031"/>
                <a:gd name="connsiteY4" fmla="*/ 334979 h 642796"/>
                <a:gd name="connsiteX5" fmla="*/ 344031 w 344031"/>
                <a:gd name="connsiteY5" fmla="*/ 389299 h 642796"/>
                <a:gd name="connsiteX6" fmla="*/ 316871 w 344031"/>
                <a:gd name="connsiteY6" fmla="*/ 497941 h 642796"/>
                <a:gd name="connsiteX7" fmla="*/ 307817 w 344031"/>
                <a:gd name="connsiteY7" fmla="*/ 588476 h 642796"/>
                <a:gd name="connsiteX8" fmla="*/ 190122 w 344031"/>
                <a:gd name="connsiteY8" fmla="*/ 642796 h 642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4031" h="642796">
                  <a:moveTo>
                    <a:pt x="0" y="0"/>
                  </a:moveTo>
                  <a:lnTo>
                    <a:pt x="108641" y="63375"/>
                  </a:lnTo>
                  <a:lnTo>
                    <a:pt x="135802" y="181070"/>
                  </a:lnTo>
                  <a:lnTo>
                    <a:pt x="235390" y="298765"/>
                  </a:lnTo>
                  <a:lnTo>
                    <a:pt x="307817" y="334979"/>
                  </a:lnTo>
                  <a:lnTo>
                    <a:pt x="344031" y="389299"/>
                  </a:lnTo>
                  <a:lnTo>
                    <a:pt x="316871" y="497941"/>
                  </a:lnTo>
                  <a:lnTo>
                    <a:pt x="307817" y="588476"/>
                  </a:lnTo>
                  <a:lnTo>
                    <a:pt x="190122" y="642796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52" name="Полилиния 51"/>
            <p:cNvSpPr/>
            <p:nvPr/>
          </p:nvSpPr>
          <p:spPr>
            <a:xfrm>
              <a:off x="3566064" y="5758418"/>
              <a:ext cx="166375" cy="750383"/>
            </a:xfrm>
            <a:custGeom>
              <a:avLst/>
              <a:gdLst>
                <a:gd name="connsiteX0" fmla="*/ 27160 w 190123"/>
                <a:gd name="connsiteY0" fmla="*/ 0 h 841972"/>
                <a:gd name="connsiteX1" fmla="*/ 99588 w 190123"/>
                <a:gd name="connsiteY1" fmla="*/ 162962 h 841972"/>
                <a:gd name="connsiteX2" fmla="*/ 162962 w 190123"/>
                <a:gd name="connsiteY2" fmla="*/ 316871 h 841972"/>
                <a:gd name="connsiteX3" fmla="*/ 135802 w 190123"/>
                <a:gd name="connsiteY3" fmla="*/ 461726 h 841972"/>
                <a:gd name="connsiteX4" fmla="*/ 135802 w 190123"/>
                <a:gd name="connsiteY4" fmla="*/ 679009 h 841972"/>
                <a:gd name="connsiteX5" fmla="*/ 190123 w 190123"/>
                <a:gd name="connsiteY5" fmla="*/ 724277 h 841972"/>
                <a:gd name="connsiteX6" fmla="*/ 0 w 190123"/>
                <a:gd name="connsiteY6" fmla="*/ 841972 h 841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123" h="841972">
                  <a:moveTo>
                    <a:pt x="27160" y="0"/>
                  </a:moveTo>
                  <a:lnTo>
                    <a:pt x="99588" y="162962"/>
                  </a:lnTo>
                  <a:lnTo>
                    <a:pt x="162962" y="316871"/>
                  </a:lnTo>
                  <a:lnTo>
                    <a:pt x="135802" y="461726"/>
                  </a:lnTo>
                  <a:lnTo>
                    <a:pt x="135802" y="679009"/>
                  </a:lnTo>
                  <a:lnTo>
                    <a:pt x="190123" y="724277"/>
                  </a:lnTo>
                  <a:lnTo>
                    <a:pt x="0" y="841972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53" name="Полилиния 52"/>
            <p:cNvSpPr/>
            <p:nvPr/>
          </p:nvSpPr>
          <p:spPr>
            <a:xfrm>
              <a:off x="5126819" y="5080653"/>
              <a:ext cx="142608" cy="129098"/>
            </a:xfrm>
            <a:custGeom>
              <a:avLst/>
              <a:gdLst>
                <a:gd name="connsiteX0" fmla="*/ 162963 w 162963"/>
                <a:gd name="connsiteY0" fmla="*/ 144855 h 144855"/>
                <a:gd name="connsiteX1" fmla="*/ 162963 w 162963"/>
                <a:gd name="connsiteY1" fmla="*/ 54320 h 144855"/>
                <a:gd name="connsiteX2" fmla="*/ 162963 w 162963"/>
                <a:gd name="connsiteY2" fmla="*/ 54320 h 144855"/>
                <a:gd name="connsiteX3" fmla="*/ 72428 w 162963"/>
                <a:gd name="connsiteY3" fmla="*/ 0 h 144855"/>
                <a:gd name="connsiteX4" fmla="*/ 72428 w 162963"/>
                <a:gd name="connsiteY4" fmla="*/ 0 h 144855"/>
                <a:gd name="connsiteX5" fmla="*/ 0 w 162963"/>
                <a:gd name="connsiteY5" fmla="*/ 72427 h 144855"/>
                <a:gd name="connsiteX6" fmla="*/ 0 w 162963"/>
                <a:gd name="connsiteY6" fmla="*/ 72427 h 144855"/>
                <a:gd name="connsiteX7" fmla="*/ 162963 w 162963"/>
                <a:gd name="connsiteY7" fmla="*/ 144855 h 144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963" h="144855">
                  <a:moveTo>
                    <a:pt x="162963" y="144855"/>
                  </a:moveTo>
                  <a:lnTo>
                    <a:pt x="162963" y="54320"/>
                  </a:lnTo>
                  <a:lnTo>
                    <a:pt x="162963" y="54320"/>
                  </a:lnTo>
                  <a:lnTo>
                    <a:pt x="72428" y="0"/>
                  </a:lnTo>
                  <a:lnTo>
                    <a:pt x="72428" y="0"/>
                  </a:lnTo>
                  <a:lnTo>
                    <a:pt x="0" y="72427"/>
                  </a:lnTo>
                  <a:lnTo>
                    <a:pt x="0" y="72427"/>
                  </a:lnTo>
                  <a:lnTo>
                    <a:pt x="162963" y="14485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54" name="Полилиния 53"/>
            <p:cNvSpPr/>
            <p:nvPr/>
          </p:nvSpPr>
          <p:spPr>
            <a:xfrm>
              <a:off x="4738612" y="5096790"/>
              <a:ext cx="419898" cy="72618"/>
            </a:xfrm>
            <a:custGeom>
              <a:avLst/>
              <a:gdLst>
                <a:gd name="connsiteX0" fmla="*/ 479833 w 479833"/>
                <a:gd name="connsiteY0" fmla="*/ 54321 h 81482"/>
                <a:gd name="connsiteX1" fmla="*/ 479833 w 479833"/>
                <a:gd name="connsiteY1" fmla="*/ 54321 h 81482"/>
                <a:gd name="connsiteX2" fmla="*/ 253497 w 479833"/>
                <a:gd name="connsiteY2" fmla="*/ 81482 h 81482"/>
                <a:gd name="connsiteX3" fmla="*/ 253497 w 479833"/>
                <a:gd name="connsiteY3" fmla="*/ 81482 h 81482"/>
                <a:gd name="connsiteX4" fmla="*/ 172016 w 479833"/>
                <a:gd name="connsiteY4" fmla="*/ 0 h 81482"/>
                <a:gd name="connsiteX5" fmla="*/ 72427 w 479833"/>
                <a:gd name="connsiteY5" fmla="*/ 36214 h 81482"/>
                <a:gd name="connsiteX6" fmla="*/ 0 w 479833"/>
                <a:gd name="connsiteY6" fmla="*/ 63375 h 81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9833" h="81482">
                  <a:moveTo>
                    <a:pt x="479833" y="54321"/>
                  </a:moveTo>
                  <a:lnTo>
                    <a:pt x="479833" y="54321"/>
                  </a:lnTo>
                  <a:lnTo>
                    <a:pt x="253497" y="81482"/>
                  </a:lnTo>
                  <a:lnTo>
                    <a:pt x="253497" y="81482"/>
                  </a:lnTo>
                  <a:lnTo>
                    <a:pt x="172016" y="0"/>
                  </a:lnTo>
                  <a:lnTo>
                    <a:pt x="72427" y="36214"/>
                  </a:lnTo>
                  <a:lnTo>
                    <a:pt x="0" y="63375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55" name="Полилиния 54"/>
            <p:cNvSpPr/>
            <p:nvPr/>
          </p:nvSpPr>
          <p:spPr>
            <a:xfrm>
              <a:off x="5269427" y="5177476"/>
              <a:ext cx="308982" cy="1274845"/>
            </a:xfrm>
            <a:custGeom>
              <a:avLst/>
              <a:gdLst>
                <a:gd name="connsiteX0" fmla="*/ 0 w 353085"/>
                <a:gd name="connsiteY0" fmla="*/ 0 h 1430448"/>
                <a:gd name="connsiteX1" fmla="*/ 0 w 353085"/>
                <a:gd name="connsiteY1" fmla="*/ 144856 h 1430448"/>
                <a:gd name="connsiteX2" fmla="*/ 36214 w 353085"/>
                <a:gd name="connsiteY2" fmla="*/ 271604 h 1430448"/>
                <a:gd name="connsiteX3" fmla="*/ 172016 w 353085"/>
                <a:gd name="connsiteY3" fmla="*/ 334978 h 1430448"/>
                <a:gd name="connsiteX4" fmla="*/ 217283 w 353085"/>
                <a:gd name="connsiteY4" fmla="*/ 552261 h 1430448"/>
                <a:gd name="connsiteX5" fmla="*/ 226336 w 353085"/>
                <a:gd name="connsiteY5" fmla="*/ 823865 h 1430448"/>
                <a:gd name="connsiteX6" fmla="*/ 235390 w 353085"/>
                <a:gd name="connsiteY6" fmla="*/ 1059256 h 1430448"/>
                <a:gd name="connsiteX7" fmla="*/ 353085 w 353085"/>
                <a:gd name="connsiteY7" fmla="*/ 1276539 h 1430448"/>
                <a:gd name="connsiteX8" fmla="*/ 271604 w 353085"/>
                <a:gd name="connsiteY8" fmla="*/ 1430448 h 1430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3085" h="1430448">
                  <a:moveTo>
                    <a:pt x="0" y="0"/>
                  </a:moveTo>
                  <a:lnTo>
                    <a:pt x="0" y="144856"/>
                  </a:lnTo>
                  <a:lnTo>
                    <a:pt x="36214" y="271604"/>
                  </a:lnTo>
                  <a:lnTo>
                    <a:pt x="172016" y="334978"/>
                  </a:lnTo>
                  <a:lnTo>
                    <a:pt x="217283" y="552261"/>
                  </a:lnTo>
                  <a:lnTo>
                    <a:pt x="226336" y="823865"/>
                  </a:lnTo>
                  <a:lnTo>
                    <a:pt x="235390" y="1059256"/>
                  </a:lnTo>
                  <a:lnTo>
                    <a:pt x="353085" y="1276539"/>
                  </a:lnTo>
                  <a:lnTo>
                    <a:pt x="271604" y="1430448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56" name="Полилиния 55"/>
            <p:cNvSpPr/>
            <p:nvPr/>
          </p:nvSpPr>
          <p:spPr>
            <a:xfrm>
              <a:off x="1870624" y="4628809"/>
              <a:ext cx="673423" cy="371158"/>
            </a:xfrm>
            <a:custGeom>
              <a:avLst/>
              <a:gdLst>
                <a:gd name="connsiteX0" fmla="*/ 769545 w 769545"/>
                <a:gd name="connsiteY0" fmla="*/ 0 h 416460"/>
                <a:gd name="connsiteX1" fmla="*/ 624689 w 769545"/>
                <a:gd name="connsiteY1" fmla="*/ 108642 h 416460"/>
                <a:gd name="connsiteX2" fmla="*/ 516048 w 769545"/>
                <a:gd name="connsiteY2" fmla="*/ 289711 h 416460"/>
                <a:gd name="connsiteX3" fmla="*/ 362139 w 769545"/>
                <a:gd name="connsiteY3" fmla="*/ 389299 h 416460"/>
                <a:gd name="connsiteX4" fmla="*/ 199176 w 769545"/>
                <a:gd name="connsiteY4" fmla="*/ 380246 h 416460"/>
                <a:gd name="connsiteX5" fmla="*/ 72428 w 769545"/>
                <a:gd name="connsiteY5" fmla="*/ 416460 h 416460"/>
                <a:gd name="connsiteX6" fmla="*/ 0 w 769545"/>
                <a:gd name="connsiteY6" fmla="*/ 298765 h 416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9545" h="416460">
                  <a:moveTo>
                    <a:pt x="769545" y="0"/>
                  </a:moveTo>
                  <a:lnTo>
                    <a:pt x="624689" y="108642"/>
                  </a:lnTo>
                  <a:lnTo>
                    <a:pt x="516048" y="289711"/>
                  </a:lnTo>
                  <a:lnTo>
                    <a:pt x="362139" y="389299"/>
                  </a:lnTo>
                  <a:lnTo>
                    <a:pt x="199176" y="380246"/>
                  </a:lnTo>
                  <a:lnTo>
                    <a:pt x="72428" y="416460"/>
                  </a:lnTo>
                  <a:lnTo>
                    <a:pt x="0" y="298765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57" name="Полилиния 56"/>
            <p:cNvSpPr/>
            <p:nvPr/>
          </p:nvSpPr>
          <p:spPr>
            <a:xfrm>
              <a:off x="1799321" y="3200661"/>
              <a:ext cx="166375" cy="556736"/>
            </a:xfrm>
            <a:custGeom>
              <a:avLst/>
              <a:gdLst>
                <a:gd name="connsiteX0" fmla="*/ 126749 w 190123"/>
                <a:gd name="connsiteY0" fmla="*/ 624689 h 624689"/>
                <a:gd name="connsiteX1" fmla="*/ 9053 w 190123"/>
                <a:gd name="connsiteY1" fmla="*/ 579422 h 624689"/>
                <a:gd name="connsiteX2" fmla="*/ 0 w 190123"/>
                <a:gd name="connsiteY2" fmla="*/ 506994 h 624689"/>
                <a:gd name="connsiteX3" fmla="*/ 45267 w 190123"/>
                <a:gd name="connsiteY3" fmla="*/ 434566 h 624689"/>
                <a:gd name="connsiteX4" fmla="*/ 90535 w 190123"/>
                <a:gd name="connsiteY4" fmla="*/ 298764 h 624689"/>
                <a:gd name="connsiteX5" fmla="*/ 126749 w 190123"/>
                <a:gd name="connsiteY5" fmla="*/ 235390 h 624689"/>
                <a:gd name="connsiteX6" fmla="*/ 181069 w 190123"/>
                <a:gd name="connsiteY6" fmla="*/ 153909 h 624689"/>
                <a:gd name="connsiteX7" fmla="*/ 190123 w 190123"/>
                <a:gd name="connsiteY7" fmla="*/ 63374 h 624689"/>
                <a:gd name="connsiteX8" fmla="*/ 117695 w 190123"/>
                <a:gd name="connsiteY8" fmla="*/ 0 h 624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123" h="624689">
                  <a:moveTo>
                    <a:pt x="126749" y="624689"/>
                  </a:moveTo>
                  <a:lnTo>
                    <a:pt x="9053" y="579422"/>
                  </a:lnTo>
                  <a:lnTo>
                    <a:pt x="0" y="506994"/>
                  </a:lnTo>
                  <a:lnTo>
                    <a:pt x="45267" y="434566"/>
                  </a:lnTo>
                  <a:lnTo>
                    <a:pt x="90535" y="298764"/>
                  </a:lnTo>
                  <a:lnTo>
                    <a:pt x="126749" y="235390"/>
                  </a:lnTo>
                  <a:lnTo>
                    <a:pt x="181069" y="153909"/>
                  </a:lnTo>
                  <a:lnTo>
                    <a:pt x="190123" y="63374"/>
                  </a:lnTo>
                  <a:lnTo>
                    <a:pt x="117695" y="0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58" name="Полилиния 57"/>
            <p:cNvSpPr/>
            <p:nvPr/>
          </p:nvSpPr>
          <p:spPr>
            <a:xfrm>
              <a:off x="1965696" y="1950023"/>
              <a:ext cx="1410226" cy="3203248"/>
            </a:xfrm>
            <a:custGeom>
              <a:avLst/>
              <a:gdLst>
                <a:gd name="connsiteX0" fmla="*/ 1231271 w 1611517"/>
                <a:gd name="connsiteY0" fmla="*/ 0 h 3594226"/>
                <a:gd name="connsiteX1" fmla="*/ 1611517 w 1611517"/>
                <a:gd name="connsiteY1" fmla="*/ 561315 h 3594226"/>
                <a:gd name="connsiteX2" fmla="*/ 1475715 w 1611517"/>
                <a:gd name="connsiteY2" fmla="*/ 869133 h 3594226"/>
                <a:gd name="connsiteX3" fmla="*/ 1285592 w 1611517"/>
                <a:gd name="connsiteY3" fmla="*/ 1140737 h 3594226"/>
                <a:gd name="connsiteX4" fmla="*/ 1276538 w 1611517"/>
                <a:gd name="connsiteY4" fmla="*/ 1575303 h 3594226"/>
                <a:gd name="connsiteX5" fmla="*/ 977774 w 1611517"/>
                <a:gd name="connsiteY5" fmla="*/ 1828800 h 3594226"/>
                <a:gd name="connsiteX6" fmla="*/ 914400 w 1611517"/>
                <a:gd name="connsiteY6" fmla="*/ 1973655 h 3594226"/>
                <a:gd name="connsiteX7" fmla="*/ 851026 w 1611517"/>
                <a:gd name="connsiteY7" fmla="*/ 2154725 h 3594226"/>
                <a:gd name="connsiteX8" fmla="*/ 733330 w 1611517"/>
                <a:gd name="connsiteY8" fmla="*/ 2534970 h 3594226"/>
                <a:gd name="connsiteX9" fmla="*/ 633742 w 1611517"/>
                <a:gd name="connsiteY9" fmla="*/ 2743200 h 3594226"/>
                <a:gd name="connsiteX10" fmla="*/ 443620 w 1611517"/>
                <a:gd name="connsiteY10" fmla="*/ 3195873 h 3594226"/>
                <a:gd name="connsiteX11" fmla="*/ 235390 w 1611517"/>
                <a:gd name="connsiteY11" fmla="*/ 3503691 h 3594226"/>
                <a:gd name="connsiteX12" fmla="*/ 0 w 1611517"/>
                <a:gd name="connsiteY12" fmla="*/ 3594226 h 3594226"/>
                <a:gd name="connsiteX13" fmla="*/ 54321 w 1611517"/>
                <a:gd name="connsiteY13" fmla="*/ 3567065 h 359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1517" h="3594226">
                  <a:moveTo>
                    <a:pt x="1231271" y="0"/>
                  </a:moveTo>
                  <a:lnTo>
                    <a:pt x="1611517" y="561315"/>
                  </a:lnTo>
                  <a:lnTo>
                    <a:pt x="1475715" y="869133"/>
                  </a:lnTo>
                  <a:lnTo>
                    <a:pt x="1285592" y="1140737"/>
                  </a:lnTo>
                  <a:lnTo>
                    <a:pt x="1276538" y="1575303"/>
                  </a:lnTo>
                  <a:lnTo>
                    <a:pt x="977774" y="1828800"/>
                  </a:lnTo>
                  <a:lnTo>
                    <a:pt x="914400" y="1973655"/>
                  </a:lnTo>
                  <a:lnTo>
                    <a:pt x="851026" y="2154725"/>
                  </a:lnTo>
                  <a:lnTo>
                    <a:pt x="733330" y="2534970"/>
                  </a:lnTo>
                  <a:lnTo>
                    <a:pt x="633742" y="2743200"/>
                  </a:lnTo>
                  <a:lnTo>
                    <a:pt x="443620" y="3195873"/>
                  </a:lnTo>
                  <a:lnTo>
                    <a:pt x="235390" y="3503691"/>
                  </a:lnTo>
                  <a:lnTo>
                    <a:pt x="0" y="3594226"/>
                  </a:lnTo>
                  <a:lnTo>
                    <a:pt x="54321" y="3567065"/>
                  </a:lnTo>
                </a:path>
              </a:pathLst>
            </a:custGeom>
            <a:noFill/>
            <a:ln w="38100">
              <a:solidFill>
                <a:srgbClr val="2C36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59" name="Полилиния 58"/>
            <p:cNvSpPr/>
            <p:nvPr/>
          </p:nvSpPr>
          <p:spPr>
            <a:xfrm>
              <a:off x="2544047" y="4394819"/>
              <a:ext cx="1061630" cy="1879991"/>
            </a:xfrm>
            <a:custGeom>
              <a:avLst/>
              <a:gdLst>
                <a:gd name="connsiteX0" fmla="*/ 0 w 1213164"/>
                <a:gd name="connsiteY0" fmla="*/ 0 h 2109457"/>
                <a:gd name="connsiteX1" fmla="*/ 181069 w 1213164"/>
                <a:gd name="connsiteY1" fmla="*/ 425513 h 2109457"/>
                <a:gd name="connsiteX2" fmla="*/ 407406 w 1213164"/>
                <a:gd name="connsiteY2" fmla="*/ 497941 h 2109457"/>
                <a:gd name="connsiteX3" fmla="*/ 1213164 w 1213164"/>
                <a:gd name="connsiteY3" fmla="*/ 715224 h 2109457"/>
                <a:gd name="connsiteX4" fmla="*/ 1195057 w 1213164"/>
                <a:gd name="connsiteY4" fmla="*/ 1122630 h 2109457"/>
                <a:gd name="connsiteX5" fmla="*/ 932507 w 1213164"/>
                <a:gd name="connsiteY5" fmla="*/ 1448554 h 2109457"/>
                <a:gd name="connsiteX6" fmla="*/ 443620 w 1213164"/>
                <a:gd name="connsiteY6" fmla="*/ 2109457 h 2109457"/>
                <a:gd name="connsiteX7" fmla="*/ 443620 w 1213164"/>
                <a:gd name="connsiteY7" fmla="*/ 2109457 h 2109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3164" h="2109457">
                  <a:moveTo>
                    <a:pt x="0" y="0"/>
                  </a:moveTo>
                  <a:lnTo>
                    <a:pt x="181069" y="425513"/>
                  </a:lnTo>
                  <a:lnTo>
                    <a:pt x="407406" y="497941"/>
                  </a:lnTo>
                  <a:lnTo>
                    <a:pt x="1213164" y="715224"/>
                  </a:lnTo>
                  <a:lnTo>
                    <a:pt x="1195057" y="1122630"/>
                  </a:lnTo>
                  <a:lnTo>
                    <a:pt x="932507" y="1448554"/>
                  </a:lnTo>
                  <a:lnTo>
                    <a:pt x="443620" y="2109457"/>
                  </a:lnTo>
                  <a:lnTo>
                    <a:pt x="443620" y="2109457"/>
                  </a:lnTo>
                </a:path>
              </a:pathLst>
            </a:custGeom>
            <a:noFill/>
            <a:ln w="38100">
              <a:solidFill>
                <a:srgbClr val="2C36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60" name="Полилиния 59"/>
            <p:cNvSpPr/>
            <p:nvPr/>
          </p:nvSpPr>
          <p:spPr>
            <a:xfrm>
              <a:off x="2178066" y="5074994"/>
              <a:ext cx="7922" cy="806863"/>
            </a:xfrm>
            <a:custGeom>
              <a:avLst/>
              <a:gdLst>
                <a:gd name="connsiteX0" fmla="*/ 0 w 9053"/>
                <a:gd name="connsiteY0" fmla="*/ 0 h 905346"/>
                <a:gd name="connsiteX1" fmla="*/ 9053 w 9053"/>
                <a:gd name="connsiteY1" fmla="*/ 905346 h 90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53" h="905346">
                  <a:moveTo>
                    <a:pt x="0" y="0"/>
                  </a:moveTo>
                  <a:cubicBezTo>
                    <a:pt x="3018" y="301782"/>
                    <a:pt x="6035" y="603564"/>
                    <a:pt x="9053" y="905346"/>
                  </a:cubicBezTo>
                </a:path>
              </a:pathLst>
            </a:custGeom>
            <a:noFill/>
            <a:ln w="38100">
              <a:solidFill>
                <a:srgbClr val="2C36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61" name="Полилиния 60"/>
            <p:cNvSpPr/>
            <p:nvPr/>
          </p:nvSpPr>
          <p:spPr>
            <a:xfrm>
              <a:off x="3597755" y="2369592"/>
              <a:ext cx="1006185" cy="2654580"/>
            </a:xfrm>
            <a:custGeom>
              <a:avLst/>
              <a:gdLst>
                <a:gd name="connsiteX0" fmla="*/ 1140736 w 1149805"/>
                <a:gd name="connsiteY0" fmla="*/ 0 h 2978590"/>
                <a:gd name="connsiteX1" fmla="*/ 1140736 w 1149805"/>
                <a:gd name="connsiteY1" fmla="*/ 0 h 2978590"/>
                <a:gd name="connsiteX2" fmla="*/ 1149790 w 1149805"/>
                <a:gd name="connsiteY2" fmla="*/ 217283 h 2978590"/>
                <a:gd name="connsiteX3" fmla="*/ 1149790 w 1149805"/>
                <a:gd name="connsiteY3" fmla="*/ 271604 h 2978590"/>
                <a:gd name="connsiteX4" fmla="*/ 1013988 w 1149805"/>
                <a:gd name="connsiteY4" fmla="*/ 660903 h 2978590"/>
                <a:gd name="connsiteX5" fmla="*/ 869132 w 1149805"/>
                <a:gd name="connsiteY5" fmla="*/ 1312753 h 2978590"/>
                <a:gd name="connsiteX6" fmla="*/ 642796 w 1149805"/>
                <a:gd name="connsiteY6" fmla="*/ 1964602 h 2978590"/>
                <a:gd name="connsiteX7" fmla="*/ 588475 w 1149805"/>
                <a:gd name="connsiteY7" fmla="*/ 2218099 h 2978590"/>
                <a:gd name="connsiteX8" fmla="*/ 470780 w 1149805"/>
                <a:gd name="connsiteY8" fmla="*/ 2507810 h 2978590"/>
                <a:gd name="connsiteX9" fmla="*/ 316871 w 1149805"/>
                <a:gd name="connsiteY9" fmla="*/ 2806574 h 2978590"/>
                <a:gd name="connsiteX10" fmla="*/ 199176 w 1149805"/>
                <a:gd name="connsiteY10" fmla="*/ 2842788 h 2978590"/>
                <a:gd name="connsiteX11" fmla="*/ 27160 w 1149805"/>
                <a:gd name="connsiteY11" fmla="*/ 2942376 h 2978590"/>
                <a:gd name="connsiteX12" fmla="*/ 0 w 1149805"/>
                <a:gd name="connsiteY12" fmla="*/ 2978590 h 297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49805" h="2978590">
                  <a:moveTo>
                    <a:pt x="1140736" y="0"/>
                  </a:moveTo>
                  <a:lnTo>
                    <a:pt x="1140736" y="0"/>
                  </a:lnTo>
                  <a:cubicBezTo>
                    <a:pt x="1150583" y="187084"/>
                    <a:pt x="1149790" y="114598"/>
                    <a:pt x="1149790" y="217283"/>
                  </a:cubicBezTo>
                  <a:lnTo>
                    <a:pt x="1149790" y="271604"/>
                  </a:lnTo>
                  <a:lnTo>
                    <a:pt x="1013988" y="660903"/>
                  </a:lnTo>
                  <a:lnTo>
                    <a:pt x="869132" y="1312753"/>
                  </a:lnTo>
                  <a:lnTo>
                    <a:pt x="642796" y="1964602"/>
                  </a:lnTo>
                  <a:lnTo>
                    <a:pt x="588475" y="2218099"/>
                  </a:lnTo>
                  <a:lnTo>
                    <a:pt x="470780" y="2507810"/>
                  </a:lnTo>
                  <a:lnTo>
                    <a:pt x="316871" y="2806574"/>
                  </a:lnTo>
                  <a:lnTo>
                    <a:pt x="199176" y="2842788"/>
                  </a:lnTo>
                  <a:lnTo>
                    <a:pt x="27160" y="2942376"/>
                  </a:lnTo>
                  <a:lnTo>
                    <a:pt x="0" y="2978590"/>
                  </a:lnTo>
                </a:path>
              </a:pathLst>
            </a:custGeom>
            <a:noFill/>
            <a:ln w="38100">
              <a:solidFill>
                <a:srgbClr val="2C36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62" name="Полилиния 61"/>
            <p:cNvSpPr/>
            <p:nvPr/>
          </p:nvSpPr>
          <p:spPr>
            <a:xfrm>
              <a:off x="3051095" y="3345896"/>
              <a:ext cx="1544910" cy="1492698"/>
            </a:xfrm>
            <a:custGeom>
              <a:avLst/>
              <a:gdLst>
                <a:gd name="connsiteX0" fmla="*/ 1765425 w 1765425"/>
                <a:gd name="connsiteY0" fmla="*/ 1674892 h 1674892"/>
                <a:gd name="connsiteX1" fmla="*/ 1348966 w 1765425"/>
                <a:gd name="connsiteY1" fmla="*/ 1421395 h 1674892"/>
                <a:gd name="connsiteX2" fmla="*/ 1267485 w 1765425"/>
                <a:gd name="connsiteY2" fmla="*/ 986828 h 1674892"/>
                <a:gd name="connsiteX3" fmla="*/ 860079 w 1765425"/>
                <a:gd name="connsiteY3" fmla="*/ 398353 h 1674892"/>
                <a:gd name="connsiteX4" fmla="*/ 543207 w 1765425"/>
                <a:gd name="connsiteY4" fmla="*/ 262551 h 1674892"/>
                <a:gd name="connsiteX5" fmla="*/ 262550 w 1765425"/>
                <a:gd name="connsiteY5" fmla="*/ 126749 h 1674892"/>
                <a:gd name="connsiteX6" fmla="*/ 0 w 1765425"/>
                <a:gd name="connsiteY6" fmla="*/ 0 h 1674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5425" h="1674892">
                  <a:moveTo>
                    <a:pt x="1765425" y="1674892"/>
                  </a:moveTo>
                  <a:lnTo>
                    <a:pt x="1348966" y="1421395"/>
                  </a:lnTo>
                  <a:lnTo>
                    <a:pt x="1267485" y="986828"/>
                  </a:lnTo>
                  <a:lnTo>
                    <a:pt x="860079" y="398353"/>
                  </a:lnTo>
                  <a:lnTo>
                    <a:pt x="543207" y="262551"/>
                  </a:lnTo>
                  <a:lnTo>
                    <a:pt x="262550" y="126749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2C36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63" name="Полилиния 62"/>
            <p:cNvSpPr/>
            <p:nvPr/>
          </p:nvSpPr>
          <p:spPr>
            <a:xfrm>
              <a:off x="5293194" y="1344875"/>
              <a:ext cx="570429" cy="984374"/>
            </a:xfrm>
            <a:custGeom>
              <a:avLst/>
              <a:gdLst>
                <a:gd name="connsiteX0" fmla="*/ 0 w 651850"/>
                <a:gd name="connsiteY0" fmla="*/ 1104523 h 1104523"/>
                <a:gd name="connsiteX1" fmla="*/ 108642 w 651850"/>
                <a:gd name="connsiteY1" fmla="*/ 977774 h 1104523"/>
                <a:gd name="connsiteX2" fmla="*/ 135802 w 651850"/>
                <a:gd name="connsiteY2" fmla="*/ 905347 h 1104523"/>
                <a:gd name="connsiteX3" fmla="*/ 172016 w 651850"/>
                <a:gd name="connsiteY3" fmla="*/ 878186 h 1104523"/>
                <a:gd name="connsiteX4" fmla="*/ 244444 w 651850"/>
                <a:gd name="connsiteY4" fmla="*/ 733331 h 1104523"/>
                <a:gd name="connsiteX5" fmla="*/ 235390 w 651850"/>
                <a:gd name="connsiteY5" fmla="*/ 624689 h 1104523"/>
                <a:gd name="connsiteX6" fmla="*/ 235390 w 651850"/>
                <a:gd name="connsiteY6" fmla="*/ 624689 h 1104523"/>
                <a:gd name="connsiteX7" fmla="*/ 199176 w 651850"/>
                <a:gd name="connsiteY7" fmla="*/ 479834 h 1104523"/>
                <a:gd name="connsiteX8" fmla="*/ 208230 w 651850"/>
                <a:gd name="connsiteY8" fmla="*/ 380246 h 1104523"/>
                <a:gd name="connsiteX9" fmla="*/ 271604 w 651850"/>
                <a:gd name="connsiteY9" fmla="*/ 316871 h 1104523"/>
                <a:gd name="connsiteX10" fmla="*/ 262551 w 651850"/>
                <a:gd name="connsiteY10" fmla="*/ 262551 h 1104523"/>
                <a:gd name="connsiteX11" fmla="*/ 262551 w 651850"/>
                <a:gd name="connsiteY11" fmla="*/ 262551 h 1104523"/>
                <a:gd name="connsiteX12" fmla="*/ 253497 w 651850"/>
                <a:gd name="connsiteY12" fmla="*/ 181069 h 1104523"/>
                <a:gd name="connsiteX13" fmla="*/ 298765 w 651850"/>
                <a:gd name="connsiteY13" fmla="*/ 126749 h 1104523"/>
                <a:gd name="connsiteX14" fmla="*/ 298765 w 651850"/>
                <a:gd name="connsiteY14" fmla="*/ 126749 h 1104523"/>
                <a:gd name="connsiteX15" fmla="*/ 570369 w 651850"/>
                <a:gd name="connsiteY15" fmla="*/ 90535 h 1104523"/>
                <a:gd name="connsiteX16" fmla="*/ 615636 w 651850"/>
                <a:gd name="connsiteY16" fmla="*/ 90535 h 1104523"/>
                <a:gd name="connsiteX17" fmla="*/ 561315 w 651850"/>
                <a:gd name="connsiteY17" fmla="*/ 18107 h 1104523"/>
                <a:gd name="connsiteX18" fmla="*/ 651850 w 651850"/>
                <a:gd name="connsiteY18" fmla="*/ 0 h 1104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51850" h="1104523">
                  <a:moveTo>
                    <a:pt x="0" y="1104523"/>
                  </a:moveTo>
                  <a:lnTo>
                    <a:pt x="108642" y="977774"/>
                  </a:lnTo>
                  <a:lnTo>
                    <a:pt x="135802" y="905347"/>
                  </a:lnTo>
                  <a:lnTo>
                    <a:pt x="172016" y="878186"/>
                  </a:lnTo>
                  <a:lnTo>
                    <a:pt x="244444" y="733331"/>
                  </a:lnTo>
                  <a:lnTo>
                    <a:pt x="235390" y="624689"/>
                  </a:lnTo>
                  <a:lnTo>
                    <a:pt x="235390" y="624689"/>
                  </a:lnTo>
                  <a:lnTo>
                    <a:pt x="199176" y="479834"/>
                  </a:lnTo>
                  <a:lnTo>
                    <a:pt x="208230" y="380246"/>
                  </a:lnTo>
                  <a:lnTo>
                    <a:pt x="271604" y="316871"/>
                  </a:lnTo>
                  <a:lnTo>
                    <a:pt x="262551" y="262551"/>
                  </a:lnTo>
                  <a:lnTo>
                    <a:pt x="262551" y="262551"/>
                  </a:lnTo>
                  <a:lnTo>
                    <a:pt x="253497" y="181069"/>
                  </a:lnTo>
                  <a:lnTo>
                    <a:pt x="298765" y="126749"/>
                  </a:lnTo>
                  <a:lnTo>
                    <a:pt x="298765" y="126749"/>
                  </a:lnTo>
                  <a:lnTo>
                    <a:pt x="570369" y="90535"/>
                  </a:lnTo>
                  <a:lnTo>
                    <a:pt x="615636" y="90535"/>
                  </a:lnTo>
                  <a:lnTo>
                    <a:pt x="561315" y="18107"/>
                  </a:lnTo>
                  <a:lnTo>
                    <a:pt x="651850" y="0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64" name="Полилиния 63"/>
            <p:cNvSpPr/>
            <p:nvPr/>
          </p:nvSpPr>
          <p:spPr>
            <a:xfrm>
              <a:off x="4778225" y="4483574"/>
              <a:ext cx="1093321" cy="355020"/>
            </a:xfrm>
            <a:custGeom>
              <a:avLst/>
              <a:gdLst>
                <a:gd name="connsiteX0" fmla="*/ 0 w 1249378"/>
                <a:gd name="connsiteY0" fmla="*/ 190123 h 398353"/>
                <a:gd name="connsiteX1" fmla="*/ 18107 w 1249378"/>
                <a:gd name="connsiteY1" fmla="*/ 253497 h 398353"/>
                <a:gd name="connsiteX2" fmla="*/ 54321 w 1249378"/>
                <a:gd name="connsiteY2" fmla="*/ 344032 h 398353"/>
                <a:gd name="connsiteX3" fmla="*/ 54321 w 1249378"/>
                <a:gd name="connsiteY3" fmla="*/ 398353 h 398353"/>
                <a:gd name="connsiteX4" fmla="*/ 81481 w 1249378"/>
                <a:gd name="connsiteY4" fmla="*/ 353085 h 398353"/>
                <a:gd name="connsiteX5" fmla="*/ 117695 w 1249378"/>
                <a:gd name="connsiteY5" fmla="*/ 380246 h 398353"/>
                <a:gd name="connsiteX6" fmla="*/ 226337 w 1249378"/>
                <a:gd name="connsiteY6" fmla="*/ 316871 h 398353"/>
                <a:gd name="connsiteX7" fmla="*/ 253497 w 1249378"/>
                <a:gd name="connsiteY7" fmla="*/ 253497 h 398353"/>
                <a:gd name="connsiteX8" fmla="*/ 407406 w 1249378"/>
                <a:gd name="connsiteY8" fmla="*/ 307818 h 398353"/>
                <a:gd name="connsiteX9" fmla="*/ 407406 w 1249378"/>
                <a:gd name="connsiteY9" fmla="*/ 307818 h 398353"/>
                <a:gd name="connsiteX10" fmla="*/ 497941 w 1249378"/>
                <a:gd name="connsiteY10" fmla="*/ 316871 h 398353"/>
                <a:gd name="connsiteX11" fmla="*/ 733331 w 1249378"/>
                <a:gd name="connsiteY11" fmla="*/ 253497 h 398353"/>
                <a:gd name="connsiteX12" fmla="*/ 778598 w 1249378"/>
                <a:gd name="connsiteY12" fmla="*/ 181069 h 398353"/>
                <a:gd name="connsiteX13" fmla="*/ 751438 w 1249378"/>
                <a:gd name="connsiteY13" fmla="*/ 90535 h 398353"/>
                <a:gd name="connsiteX14" fmla="*/ 841972 w 1249378"/>
                <a:gd name="connsiteY14" fmla="*/ 108642 h 398353"/>
                <a:gd name="connsiteX15" fmla="*/ 905347 w 1249378"/>
                <a:gd name="connsiteY15" fmla="*/ 45267 h 398353"/>
                <a:gd name="connsiteX16" fmla="*/ 1149790 w 1249378"/>
                <a:gd name="connsiteY16" fmla="*/ 0 h 398353"/>
                <a:gd name="connsiteX17" fmla="*/ 1249378 w 1249378"/>
                <a:gd name="connsiteY17" fmla="*/ 0 h 39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49378" h="398353">
                  <a:moveTo>
                    <a:pt x="0" y="190123"/>
                  </a:moveTo>
                  <a:lnTo>
                    <a:pt x="18107" y="253497"/>
                  </a:lnTo>
                  <a:lnTo>
                    <a:pt x="54321" y="344032"/>
                  </a:lnTo>
                  <a:lnTo>
                    <a:pt x="54321" y="398353"/>
                  </a:lnTo>
                  <a:lnTo>
                    <a:pt x="81481" y="353085"/>
                  </a:lnTo>
                  <a:lnTo>
                    <a:pt x="117695" y="380246"/>
                  </a:lnTo>
                  <a:lnTo>
                    <a:pt x="226337" y="316871"/>
                  </a:lnTo>
                  <a:lnTo>
                    <a:pt x="253497" y="253497"/>
                  </a:lnTo>
                  <a:lnTo>
                    <a:pt x="407406" y="307818"/>
                  </a:lnTo>
                  <a:lnTo>
                    <a:pt x="407406" y="307818"/>
                  </a:lnTo>
                  <a:lnTo>
                    <a:pt x="497941" y="316871"/>
                  </a:lnTo>
                  <a:lnTo>
                    <a:pt x="733331" y="253497"/>
                  </a:lnTo>
                  <a:lnTo>
                    <a:pt x="778598" y="181069"/>
                  </a:lnTo>
                  <a:lnTo>
                    <a:pt x="751438" y="90535"/>
                  </a:lnTo>
                  <a:lnTo>
                    <a:pt x="841972" y="108642"/>
                  </a:lnTo>
                  <a:lnTo>
                    <a:pt x="905347" y="45267"/>
                  </a:lnTo>
                  <a:lnTo>
                    <a:pt x="1149790" y="0"/>
                  </a:lnTo>
                  <a:lnTo>
                    <a:pt x="1249378" y="0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65" name="Полилиния 64"/>
            <p:cNvSpPr/>
            <p:nvPr/>
          </p:nvSpPr>
          <p:spPr>
            <a:xfrm>
              <a:off x="840684" y="1611140"/>
              <a:ext cx="530815" cy="403432"/>
            </a:xfrm>
            <a:custGeom>
              <a:avLst/>
              <a:gdLst>
                <a:gd name="connsiteX0" fmla="*/ 606582 w 606582"/>
                <a:gd name="connsiteY0" fmla="*/ 162963 h 452674"/>
                <a:gd name="connsiteX1" fmla="*/ 516047 w 606582"/>
                <a:gd name="connsiteY1" fmla="*/ 18107 h 452674"/>
                <a:gd name="connsiteX2" fmla="*/ 398352 w 606582"/>
                <a:gd name="connsiteY2" fmla="*/ 0 h 452674"/>
                <a:gd name="connsiteX3" fmla="*/ 289711 w 606582"/>
                <a:gd name="connsiteY3" fmla="*/ 9054 h 452674"/>
                <a:gd name="connsiteX4" fmla="*/ 262550 w 606582"/>
                <a:gd name="connsiteY4" fmla="*/ 108642 h 452674"/>
                <a:gd name="connsiteX5" fmla="*/ 199176 w 606582"/>
                <a:gd name="connsiteY5" fmla="*/ 271604 h 452674"/>
                <a:gd name="connsiteX6" fmla="*/ 54321 w 606582"/>
                <a:gd name="connsiteY6" fmla="*/ 443620 h 452674"/>
                <a:gd name="connsiteX7" fmla="*/ 0 w 606582"/>
                <a:gd name="connsiteY7" fmla="*/ 452674 h 452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6582" h="452674">
                  <a:moveTo>
                    <a:pt x="606582" y="162963"/>
                  </a:moveTo>
                  <a:lnTo>
                    <a:pt x="516047" y="18107"/>
                  </a:lnTo>
                  <a:lnTo>
                    <a:pt x="398352" y="0"/>
                  </a:lnTo>
                  <a:lnTo>
                    <a:pt x="289711" y="9054"/>
                  </a:lnTo>
                  <a:lnTo>
                    <a:pt x="262550" y="108642"/>
                  </a:lnTo>
                  <a:lnTo>
                    <a:pt x="199176" y="271604"/>
                  </a:lnTo>
                  <a:lnTo>
                    <a:pt x="54321" y="443620"/>
                  </a:lnTo>
                  <a:lnTo>
                    <a:pt x="0" y="452674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66" name="Полилиния 65"/>
            <p:cNvSpPr/>
            <p:nvPr/>
          </p:nvSpPr>
          <p:spPr>
            <a:xfrm>
              <a:off x="848607" y="5564770"/>
              <a:ext cx="1465684" cy="766521"/>
            </a:xfrm>
            <a:custGeom>
              <a:avLst/>
              <a:gdLst>
                <a:gd name="connsiteX0" fmla="*/ 1674891 w 1674891"/>
                <a:gd name="connsiteY0" fmla="*/ 262551 h 860080"/>
                <a:gd name="connsiteX1" fmla="*/ 1629624 w 1674891"/>
                <a:gd name="connsiteY1" fmla="*/ 298765 h 860080"/>
                <a:gd name="connsiteX2" fmla="*/ 1548143 w 1674891"/>
                <a:gd name="connsiteY2" fmla="*/ 325925 h 860080"/>
                <a:gd name="connsiteX3" fmla="*/ 1475715 w 1674891"/>
                <a:gd name="connsiteY3" fmla="*/ 325925 h 860080"/>
                <a:gd name="connsiteX4" fmla="*/ 1376127 w 1674891"/>
                <a:gd name="connsiteY4" fmla="*/ 298765 h 860080"/>
                <a:gd name="connsiteX5" fmla="*/ 1367073 w 1674891"/>
                <a:gd name="connsiteY5" fmla="*/ 235391 h 860080"/>
                <a:gd name="connsiteX6" fmla="*/ 1376127 w 1674891"/>
                <a:gd name="connsiteY6" fmla="*/ 208230 h 860080"/>
                <a:gd name="connsiteX7" fmla="*/ 1376127 w 1674891"/>
                <a:gd name="connsiteY7" fmla="*/ 162963 h 860080"/>
                <a:gd name="connsiteX8" fmla="*/ 1195058 w 1674891"/>
                <a:gd name="connsiteY8" fmla="*/ 90535 h 860080"/>
                <a:gd name="connsiteX9" fmla="*/ 1023042 w 1674891"/>
                <a:gd name="connsiteY9" fmla="*/ 0 h 860080"/>
                <a:gd name="connsiteX10" fmla="*/ 914400 w 1674891"/>
                <a:gd name="connsiteY10" fmla="*/ 108642 h 860080"/>
                <a:gd name="connsiteX11" fmla="*/ 860079 w 1674891"/>
                <a:gd name="connsiteY11" fmla="*/ 253497 h 860080"/>
                <a:gd name="connsiteX12" fmla="*/ 742384 w 1674891"/>
                <a:gd name="connsiteY12" fmla="*/ 344032 h 860080"/>
                <a:gd name="connsiteX13" fmla="*/ 606582 w 1674891"/>
                <a:gd name="connsiteY13" fmla="*/ 353086 h 860080"/>
                <a:gd name="connsiteX14" fmla="*/ 479834 w 1674891"/>
                <a:gd name="connsiteY14" fmla="*/ 389299 h 860080"/>
                <a:gd name="connsiteX15" fmla="*/ 262551 w 1674891"/>
                <a:gd name="connsiteY15" fmla="*/ 633743 h 860080"/>
                <a:gd name="connsiteX16" fmla="*/ 253497 w 1674891"/>
                <a:gd name="connsiteY16" fmla="*/ 751438 h 860080"/>
                <a:gd name="connsiteX17" fmla="*/ 135802 w 1674891"/>
                <a:gd name="connsiteY17" fmla="*/ 860080 h 860080"/>
                <a:gd name="connsiteX18" fmla="*/ 0 w 1674891"/>
                <a:gd name="connsiteY18" fmla="*/ 860080 h 86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4891" h="860080">
                  <a:moveTo>
                    <a:pt x="1674891" y="262551"/>
                  </a:moveTo>
                  <a:lnTo>
                    <a:pt x="1629624" y="298765"/>
                  </a:lnTo>
                  <a:lnTo>
                    <a:pt x="1548143" y="325925"/>
                  </a:lnTo>
                  <a:lnTo>
                    <a:pt x="1475715" y="325925"/>
                  </a:lnTo>
                  <a:lnTo>
                    <a:pt x="1376127" y="298765"/>
                  </a:lnTo>
                  <a:lnTo>
                    <a:pt x="1367073" y="235391"/>
                  </a:lnTo>
                  <a:lnTo>
                    <a:pt x="1376127" y="208230"/>
                  </a:lnTo>
                  <a:lnTo>
                    <a:pt x="1376127" y="162963"/>
                  </a:lnTo>
                  <a:lnTo>
                    <a:pt x="1195058" y="90535"/>
                  </a:lnTo>
                  <a:lnTo>
                    <a:pt x="1023042" y="0"/>
                  </a:lnTo>
                  <a:lnTo>
                    <a:pt x="914400" y="108642"/>
                  </a:lnTo>
                  <a:lnTo>
                    <a:pt x="860079" y="253497"/>
                  </a:lnTo>
                  <a:lnTo>
                    <a:pt x="742384" y="344032"/>
                  </a:lnTo>
                  <a:lnTo>
                    <a:pt x="606582" y="353086"/>
                  </a:lnTo>
                  <a:lnTo>
                    <a:pt x="479834" y="389299"/>
                  </a:lnTo>
                  <a:lnTo>
                    <a:pt x="262551" y="633743"/>
                  </a:lnTo>
                  <a:lnTo>
                    <a:pt x="253497" y="751438"/>
                  </a:lnTo>
                  <a:lnTo>
                    <a:pt x="135802" y="860080"/>
                  </a:lnTo>
                  <a:lnTo>
                    <a:pt x="0" y="860080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67" name="Полилиния 66"/>
            <p:cNvSpPr/>
            <p:nvPr/>
          </p:nvSpPr>
          <p:spPr>
            <a:xfrm>
              <a:off x="3629446" y="5822967"/>
              <a:ext cx="665500" cy="701972"/>
            </a:xfrm>
            <a:custGeom>
              <a:avLst/>
              <a:gdLst>
                <a:gd name="connsiteX0" fmla="*/ 0 w 760491"/>
                <a:gd name="connsiteY0" fmla="*/ 117695 h 787652"/>
                <a:gd name="connsiteX1" fmla="*/ 153908 w 760491"/>
                <a:gd name="connsiteY1" fmla="*/ 27161 h 787652"/>
                <a:gd name="connsiteX2" fmla="*/ 280657 w 760491"/>
                <a:gd name="connsiteY2" fmla="*/ 0 h 787652"/>
                <a:gd name="connsiteX3" fmla="*/ 344031 w 760491"/>
                <a:gd name="connsiteY3" fmla="*/ 81482 h 787652"/>
                <a:gd name="connsiteX4" fmla="*/ 443619 w 760491"/>
                <a:gd name="connsiteY4" fmla="*/ 117695 h 787652"/>
                <a:gd name="connsiteX5" fmla="*/ 552261 w 760491"/>
                <a:gd name="connsiteY5" fmla="*/ 108642 h 787652"/>
                <a:gd name="connsiteX6" fmla="*/ 606582 w 760491"/>
                <a:gd name="connsiteY6" fmla="*/ 162963 h 787652"/>
                <a:gd name="connsiteX7" fmla="*/ 606582 w 760491"/>
                <a:gd name="connsiteY7" fmla="*/ 244444 h 787652"/>
                <a:gd name="connsiteX8" fmla="*/ 606582 w 760491"/>
                <a:gd name="connsiteY8" fmla="*/ 353085 h 787652"/>
                <a:gd name="connsiteX9" fmla="*/ 606582 w 760491"/>
                <a:gd name="connsiteY9" fmla="*/ 452674 h 787652"/>
                <a:gd name="connsiteX10" fmla="*/ 660902 w 760491"/>
                <a:gd name="connsiteY10" fmla="*/ 543208 h 787652"/>
                <a:gd name="connsiteX11" fmla="*/ 679009 w 760491"/>
                <a:gd name="connsiteY11" fmla="*/ 669957 h 787652"/>
                <a:gd name="connsiteX12" fmla="*/ 760491 w 760491"/>
                <a:gd name="connsiteY12" fmla="*/ 787652 h 787652"/>
                <a:gd name="connsiteX13" fmla="*/ 760491 w 760491"/>
                <a:gd name="connsiteY13" fmla="*/ 787652 h 78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60491" h="787652">
                  <a:moveTo>
                    <a:pt x="0" y="117695"/>
                  </a:moveTo>
                  <a:lnTo>
                    <a:pt x="153908" y="27161"/>
                  </a:lnTo>
                  <a:lnTo>
                    <a:pt x="280657" y="0"/>
                  </a:lnTo>
                  <a:lnTo>
                    <a:pt x="344031" y="81482"/>
                  </a:lnTo>
                  <a:lnTo>
                    <a:pt x="443619" y="117695"/>
                  </a:lnTo>
                  <a:lnTo>
                    <a:pt x="552261" y="108642"/>
                  </a:lnTo>
                  <a:lnTo>
                    <a:pt x="606582" y="162963"/>
                  </a:lnTo>
                  <a:lnTo>
                    <a:pt x="606582" y="244444"/>
                  </a:lnTo>
                  <a:lnTo>
                    <a:pt x="606582" y="353085"/>
                  </a:lnTo>
                  <a:lnTo>
                    <a:pt x="606582" y="452674"/>
                  </a:lnTo>
                  <a:lnTo>
                    <a:pt x="660902" y="543208"/>
                  </a:lnTo>
                  <a:lnTo>
                    <a:pt x="679009" y="669957"/>
                  </a:lnTo>
                  <a:lnTo>
                    <a:pt x="760491" y="787652"/>
                  </a:lnTo>
                  <a:lnTo>
                    <a:pt x="760491" y="787652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68" name="Полилиния 67"/>
            <p:cNvSpPr/>
            <p:nvPr/>
          </p:nvSpPr>
          <p:spPr>
            <a:xfrm>
              <a:off x="2433130" y="6137643"/>
              <a:ext cx="110917" cy="379226"/>
            </a:xfrm>
            <a:custGeom>
              <a:avLst/>
              <a:gdLst>
                <a:gd name="connsiteX0" fmla="*/ 72428 w 126749"/>
                <a:gd name="connsiteY0" fmla="*/ 0 h 425513"/>
                <a:gd name="connsiteX1" fmla="*/ 126749 w 126749"/>
                <a:gd name="connsiteY1" fmla="*/ 162963 h 425513"/>
                <a:gd name="connsiteX2" fmla="*/ 18107 w 126749"/>
                <a:gd name="connsiteY2" fmla="*/ 289711 h 425513"/>
                <a:gd name="connsiteX3" fmla="*/ 0 w 126749"/>
                <a:gd name="connsiteY3" fmla="*/ 380246 h 425513"/>
                <a:gd name="connsiteX4" fmla="*/ 72428 w 126749"/>
                <a:gd name="connsiteY4" fmla="*/ 425513 h 425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749" h="425513">
                  <a:moveTo>
                    <a:pt x="72428" y="0"/>
                  </a:moveTo>
                  <a:lnTo>
                    <a:pt x="126749" y="162963"/>
                  </a:lnTo>
                  <a:lnTo>
                    <a:pt x="18107" y="289711"/>
                  </a:lnTo>
                  <a:lnTo>
                    <a:pt x="0" y="380246"/>
                  </a:lnTo>
                  <a:lnTo>
                    <a:pt x="72428" y="425513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69" name="Полилиния 68"/>
            <p:cNvSpPr/>
            <p:nvPr/>
          </p:nvSpPr>
          <p:spPr>
            <a:xfrm>
              <a:off x="4500933" y="6250605"/>
              <a:ext cx="1513220" cy="266265"/>
            </a:xfrm>
            <a:custGeom>
              <a:avLst/>
              <a:gdLst>
                <a:gd name="connsiteX0" fmla="*/ 0 w 1729212"/>
                <a:gd name="connsiteY0" fmla="*/ 298764 h 298764"/>
                <a:gd name="connsiteX1" fmla="*/ 54321 w 1729212"/>
                <a:gd name="connsiteY1" fmla="*/ 208230 h 298764"/>
                <a:gd name="connsiteX2" fmla="*/ 90534 w 1729212"/>
                <a:gd name="connsiteY2" fmla="*/ 135802 h 298764"/>
                <a:gd name="connsiteX3" fmla="*/ 226336 w 1729212"/>
                <a:gd name="connsiteY3" fmla="*/ 126748 h 298764"/>
                <a:gd name="connsiteX4" fmla="*/ 298764 w 1729212"/>
                <a:gd name="connsiteY4" fmla="*/ 126748 h 298764"/>
                <a:gd name="connsiteX5" fmla="*/ 470780 w 1729212"/>
                <a:gd name="connsiteY5" fmla="*/ 9053 h 298764"/>
                <a:gd name="connsiteX6" fmla="*/ 579421 w 1729212"/>
                <a:gd name="connsiteY6" fmla="*/ 0 h 298764"/>
                <a:gd name="connsiteX7" fmla="*/ 624689 w 1729212"/>
                <a:gd name="connsiteY7" fmla="*/ 54321 h 298764"/>
                <a:gd name="connsiteX8" fmla="*/ 706170 w 1729212"/>
                <a:gd name="connsiteY8" fmla="*/ 144855 h 298764"/>
                <a:gd name="connsiteX9" fmla="*/ 805758 w 1729212"/>
                <a:gd name="connsiteY9" fmla="*/ 135802 h 298764"/>
                <a:gd name="connsiteX10" fmla="*/ 905346 w 1729212"/>
                <a:gd name="connsiteY10" fmla="*/ 126748 h 298764"/>
                <a:gd name="connsiteX11" fmla="*/ 1439501 w 1729212"/>
                <a:gd name="connsiteY11" fmla="*/ 153909 h 298764"/>
                <a:gd name="connsiteX12" fmla="*/ 1557196 w 1729212"/>
                <a:gd name="connsiteY12" fmla="*/ 162962 h 298764"/>
                <a:gd name="connsiteX13" fmla="*/ 1557196 w 1729212"/>
                <a:gd name="connsiteY13" fmla="*/ 253497 h 298764"/>
                <a:gd name="connsiteX14" fmla="*/ 1647730 w 1729212"/>
                <a:gd name="connsiteY14" fmla="*/ 253497 h 298764"/>
                <a:gd name="connsiteX15" fmla="*/ 1729212 w 1729212"/>
                <a:gd name="connsiteY15" fmla="*/ 244444 h 298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29212" h="298764">
                  <a:moveTo>
                    <a:pt x="0" y="298764"/>
                  </a:moveTo>
                  <a:lnTo>
                    <a:pt x="54321" y="208230"/>
                  </a:lnTo>
                  <a:lnTo>
                    <a:pt x="90534" y="135802"/>
                  </a:lnTo>
                  <a:lnTo>
                    <a:pt x="226336" y="126748"/>
                  </a:lnTo>
                  <a:lnTo>
                    <a:pt x="298764" y="126748"/>
                  </a:lnTo>
                  <a:lnTo>
                    <a:pt x="470780" y="9053"/>
                  </a:lnTo>
                  <a:lnTo>
                    <a:pt x="579421" y="0"/>
                  </a:lnTo>
                  <a:lnTo>
                    <a:pt x="624689" y="54321"/>
                  </a:lnTo>
                  <a:lnTo>
                    <a:pt x="706170" y="144855"/>
                  </a:lnTo>
                  <a:lnTo>
                    <a:pt x="805758" y="135802"/>
                  </a:lnTo>
                  <a:cubicBezTo>
                    <a:pt x="902963" y="126081"/>
                    <a:pt x="857764" y="126748"/>
                    <a:pt x="905346" y="126748"/>
                  </a:cubicBezTo>
                  <a:lnTo>
                    <a:pt x="1439501" y="153909"/>
                  </a:lnTo>
                  <a:lnTo>
                    <a:pt x="1557196" y="162962"/>
                  </a:lnTo>
                  <a:lnTo>
                    <a:pt x="1557196" y="253497"/>
                  </a:lnTo>
                  <a:lnTo>
                    <a:pt x="1647730" y="253497"/>
                  </a:lnTo>
                  <a:lnTo>
                    <a:pt x="1729212" y="244444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70" name="Полилиния 69"/>
            <p:cNvSpPr/>
            <p:nvPr/>
          </p:nvSpPr>
          <p:spPr>
            <a:xfrm>
              <a:off x="4445474" y="2401866"/>
              <a:ext cx="2333211" cy="556736"/>
            </a:xfrm>
            <a:custGeom>
              <a:avLst/>
              <a:gdLst>
                <a:gd name="connsiteX0" fmla="*/ 0 w 2055137"/>
                <a:gd name="connsiteY0" fmla="*/ 624689 h 624689"/>
                <a:gd name="connsiteX1" fmla="*/ 199177 w 2055137"/>
                <a:gd name="connsiteY1" fmla="*/ 552261 h 624689"/>
                <a:gd name="connsiteX2" fmla="*/ 253497 w 2055137"/>
                <a:gd name="connsiteY2" fmla="*/ 497941 h 624689"/>
                <a:gd name="connsiteX3" fmla="*/ 398353 w 2055137"/>
                <a:gd name="connsiteY3" fmla="*/ 461727 h 624689"/>
                <a:gd name="connsiteX4" fmla="*/ 461727 w 2055137"/>
                <a:gd name="connsiteY4" fmla="*/ 371192 h 624689"/>
                <a:gd name="connsiteX5" fmla="*/ 461727 w 2055137"/>
                <a:gd name="connsiteY5" fmla="*/ 371192 h 624689"/>
                <a:gd name="connsiteX6" fmla="*/ 561315 w 2055137"/>
                <a:gd name="connsiteY6" fmla="*/ 307818 h 624689"/>
                <a:gd name="connsiteX7" fmla="*/ 660903 w 2055137"/>
                <a:gd name="connsiteY7" fmla="*/ 280657 h 624689"/>
                <a:gd name="connsiteX8" fmla="*/ 860080 w 2055137"/>
                <a:gd name="connsiteY8" fmla="*/ 325925 h 624689"/>
                <a:gd name="connsiteX9" fmla="*/ 1004935 w 2055137"/>
                <a:gd name="connsiteY9" fmla="*/ 280657 h 624689"/>
                <a:gd name="connsiteX10" fmla="*/ 1068309 w 2055137"/>
                <a:gd name="connsiteY10" fmla="*/ 208230 h 624689"/>
                <a:gd name="connsiteX11" fmla="*/ 1186004 w 2055137"/>
                <a:gd name="connsiteY11" fmla="*/ 117695 h 624689"/>
                <a:gd name="connsiteX12" fmla="*/ 1249379 w 2055137"/>
                <a:gd name="connsiteY12" fmla="*/ 99588 h 624689"/>
                <a:gd name="connsiteX13" fmla="*/ 1330860 w 2055137"/>
                <a:gd name="connsiteY13" fmla="*/ 90535 h 624689"/>
                <a:gd name="connsiteX14" fmla="*/ 1412341 w 2055137"/>
                <a:gd name="connsiteY14" fmla="*/ 0 h 624689"/>
                <a:gd name="connsiteX15" fmla="*/ 1530036 w 2055137"/>
                <a:gd name="connsiteY15" fmla="*/ 0 h 624689"/>
                <a:gd name="connsiteX16" fmla="*/ 1629624 w 2055137"/>
                <a:gd name="connsiteY16" fmla="*/ 0 h 624689"/>
                <a:gd name="connsiteX17" fmla="*/ 1702052 w 2055137"/>
                <a:gd name="connsiteY17" fmla="*/ 54321 h 624689"/>
                <a:gd name="connsiteX18" fmla="*/ 1702052 w 2055137"/>
                <a:gd name="connsiteY18" fmla="*/ 117695 h 624689"/>
                <a:gd name="connsiteX19" fmla="*/ 1810694 w 2055137"/>
                <a:gd name="connsiteY19" fmla="*/ 162962 h 624689"/>
                <a:gd name="connsiteX20" fmla="*/ 1955549 w 2055137"/>
                <a:gd name="connsiteY20" fmla="*/ 172016 h 624689"/>
                <a:gd name="connsiteX21" fmla="*/ 2055137 w 2055137"/>
                <a:gd name="connsiteY21" fmla="*/ 172016 h 624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55137" h="624689">
                  <a:moveTo>
                    <a:pt x="0" y="624689"/>
                  </a:moveTo>
                  <a:lnTo>
                    <a:pt x="199177" y="552261"/>
                  </a:lnTo>
                  <a:lnTo>
                    <a:pt x="253497" y="497941"/>
                  </a:lnTo>
                  <a:lnTo>
                    <a:pt x="398353" y="461727"/>
                  </a:lnTo>
                  <a:lnTo>
                    <a:pt x="461727" y="371192"/>
                  </a:lnTo>
                  <a:lnTo>
                    <a:pt x="461727" y="371192"/>
                  </a:lnTo>
                  <a:lnTo>
                    <a:pt x="561315" y="307818"/>
                  </a:lnTo>
                  <a:lnTo>
                    <a:pt x="660903" y="280657"/>
                  </a:lnTo>
                  <a:lnTo>
                    <a:pt x="860080" y="325925"/>
                  </a:lnTo>
                  <a:lnTo>
                    <a:pt x="1004935" y="280657"/>
                  </a:lnTo>
                  <a:lnTo>
                    <a:pt x="1068309" y="208230"/>
                  </a:lnTo>
                  <a:lnTo>
                    <a:pt x="1186004" y="117695"/>
                  </a:lnTo>
                  <a:lnTo>
                    <a:pt x="1249379" y="99588"/>
                  </a:lnTo>
                  <a:lnTo>
                    <a:pt x="1330860" y="90535"/>
                  </a:lnTo>
                  <a:lnTo>
                    <a:pt x="1412341" y="0"/>
                  </a:lnTo>
                  <a:lnTo>
                    <a:pt x="1530036" y="0"/>
                  </a:lnTo>
                  <a:lnTo>
                    <a:pt x="1629624" y="0"/>
                  </a:lnTo>
                  <a:lnTo>
                    <a:pt x="1702052" y="54321"/>
                  </a:lnTo>
                  <a:lnTo>
                    <a:pt x="1702052" y="117695"/>
                  </a:lnTo>
                  <a:lnTo>
                    <a:pt x="1810694" y="162962"/>
                  </a:lnTo>
                  <a:lnTo>
                    <a:pt x="1955549" y="172016"/>
                  </a:lnTo>
                  <a:lnTo>
                    <a:pt x="2055137" y="172016"/>
                  </a:lnTo>
                </a:path>
              </a:pathLst>
            </a:custGeom>
            <a:noFill/>
            <a:ln w="19050">
              <a:solidFill>
                <a:srgbClr val="47505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71" name="Полилиния 70"/>
            <p:cNvSpPr/>
            <p:nvPr/>
          </p:nvSpPr>
          <p:spPr>
            <a:xfrm>
              <a:off x="3059017" y="2998945"/>
              <a:ext cx="1394381" cy="3534062"/>
            </a:xfrm>
            <a:custGeom>
              <a:avLst/>
              <a:gdLst>
                <a:gd name="connsiteX0" fmla="*/ 1593410 w 1593410"/>
                <a:gd name="connsiteY0" fmla="*/ 0 h 3965418"/>
                <a:gd name="connsiteX1" fmla="*/ 1575303 w 1593410"/>
                <a:gd name="connsiteY1" fmla="*/ 244444 h 3965418"/>
                <a:gd name="connsiteX2" fmla="*/ 1575303 w 1593410"/>
                <a:gd name="connsiteY2" fmla="*/ 380246 h 3965418"/>
                <a:gd name="connsiteX3" fmla="*/ 1557196 w 1593410"/>
                <a:gd name="connsiteY3" fmla="*/ 679010 h 3965418"/>
                <a:gd name="connsiteX4" fmla="*/ 1511929 w 1593410"/>
                <a:gd name="connsiteY4" fmla="*/ 823866 h 3965418"/>
                <a:gd name="connsiteX5" fmla="*/ 1394234 w 1593410"/>
                <a:gd name="connsiteY5" fmla="*/ 968721 h 3965418"/>
                <a:gd name="connsiteX6" fmla="*/ 1348966 w 1593410"/>
                <a:gd name="connsiteY6" fmla="*/ 1095470 h 3965418"/>
                <a:gd name="connsiteX7" fmla="*/ 1267485 w 1593410"/>
                <a:gd name="connsiteY7" fmla="*/ 1213165 h 3965418"/>
                <a:gd name="connsiteX8" fmla="*/ 1176951 w 1593410"/>
                <a:gd name="connsiteY8" fmla="*/ 1321806 h 3965418"/>
                <a:gd name="connsiteX9" fmla="*/ 995881 w 1593410"/>
                <a:gd name="connsiteY9" fmla="*/ 1530036 h 3965418"/>
                <a:gd name="connsiteX10" fmla="*/ 914400 w 1593410"/>
                <a:gd name="connsiteY10" fmla="*/ 1702052 h 3965418"/>
                <a:gd name="connsiteX11" fmla="*/ 869133 w 1593410"/>
                <a:gd name="connsiteY11" fmla="*/ 1892175 h 3965418"/>
                <a:gd name="connsiteX12" fmla="*/ 823865 w 1593410"/>
                <a:gd name="connsiteY12" fmla="*/ 2018923 h 3965418"/>
                <a:gd name="connsiteX13" fmla="*/ 778598 w 1593410"/>
                <a:gd name="connsiteY13" fmla="*/ 2100404 h 3965418"/>
                <a:gd name="connsiteX14" fmla="*/ 751438 w 1593410"/>
                <a:gd name="connsiteY14" fmla="*/ 2172832 h 3965418"/>
                <a:gd name="connsiteX15" fmla="*/ 715224 w 1593410"/>
                <a:gd name="connsiteY15" fmla="*/ 2245260 h 3965418"/>
                <a:gd name="connsiteX16" fmla="*/ 615636 w 1593410"/>
                <a:gd name="connsiteY16" fmla="*/ 2299581 h 3965418"/>
                <a:gd name="connsiteX17" fmla="*/ 606582 w 1593410"/>
                <a:gd name="connsiteY17" fmla="*/ 2362955 h 3965418"/>
                <a:gd name="connsiteX18" fmla="*/ 570368 w 1593410"/>
                <a:gd name="connsiteY18" fmla="*/ 2444436 h 3965418"/>
                <a:gd name="connsiteX19" fmla="*/ 570368 w 1593410"/>
                <a:gd name="connsiteY19" fmla="*/ 2571185 h 3965418"/>
                <a:gd name="connsiteX20" fmla="*/ 570368 w 1593410"/>
                <a:gd name="connsiteY20" fmla="*/ 2697933 h 3965418"/>
                <a:gd name="connsiteX21" fmla="*/ 552261 w 1593410"/>
                <a:gd name="connsiteY21" fmla="*/ 2761307 h 3965418"/>
                <a:gd name="connsiteX22" fmla="*/ 597529 w 1593410"/>
                <a:gd name="connsiteY22" fmla="*/ 2897109 h 3965418"/>
                <a:gd name="connsiteX23" fmla="*/ 597529 w 1593410"/>
                <a:gd name="connsiteY23" fmla="*/ 3051018 h 3965418"/>
                <a:gd name="connsiteX24" fmla="*/ 525101 w 1593410"/>
                <a:gd name="connsiteY24" fmla="*/ 3132499 h 3965418"/>
                <a:gd name="connsiteX25" fmla="*/ 506994 w 1593410"/>
                <a:gd name="connsiteY25" fmla="*/ 3286408 h 3965418"/>
                <a:gd name="connsiteX26" fmla="*/ 506994 w 1593410"/>
                <a:gd name="connsiteY26" fmla="*/ 3367890 h 3965418"/>
                <a:gd name="connsiteX27" fmla="*/ 497941 w 1593410"/>
                <a:gd name="connsiteY27" fmla="*/ 3458424 h 3965418"/>
                <a:gd name="connsiteX28" fmla="*/ 443620 w 1593410"/>
                <a:gd name="connsiteY28" fmla="*/ 3476531 h 3965418"/>
                <a:gd name="connsiteX29" fmla="*/ 362139 w 1593410"/>
                <a:gd name="connsiteY29" fmla="*/ 3512745 h 3965418"/>
                <a:gd name="connsiteX30" fmla="*/ 172016 w 1593410"/>
                <a:gd name="connsiteY30" fmla="*/ 3621387 h 3965418"/>
                <a:gd name="connsiteX31" fmla="*/ 99588 w 1593410"/>
                <a:gd name="connsiteY31" fmla="*/ 3639494 h 3965418"/>
                <a:gd name="connsiteX32" fmla="*/ 0 w 1593410"/>
                <a:gd name="connsiteY32" fmla="*/ 3802456 h 3965418"/>
                <a:gd name="connsiteX33" fmla="*/ 18107 w 1593410"/>
                <a:gd name="connsiteY33" fmla="*/ 3965418 h 396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593410" h="3965418">
                  <a:moveTo>
                    <a:pt x="1593410" y="0"/>
                  </a:moveTo>
                  <a:lnTo>
                    <a:pt x="1575303" y="244444"/>
                  </a:lnTo>
                  <a:lnTo>
                    <a:pt x="1575303" y="380246"/>
                  </a:lnTo>
                  <a:lnTo>
                    <a:pt x="1557196" y="679010"/>
                  </a:lnTo>
                  <a:lnTo>
                    <a:pt x="1511929" y="823866"/>
                  </a:lnTo>
                  <a:lnTo>
                    <a:pt x="1394234" y="968721"/>
                  </a:lnTo>
                  <a:lnTo>
                    <a:pt x="1348966" y="1095470"/>
                  </a:lnTo>
                  <a:lnTo>
                    <a:pt x="1267485" y="1213165"/>
                  </a:lnTo>
                  <a:lnTo>
                    <a:pt x="1176951" y="1321806"/>
                  </a:lnTo>
                  <a:lnTo>
                    <a:pt x="995881" y="1530036"/>
                  </a:lnTo>
                  <a:lnTo>
                    <a:pt x="914400" y="1702052"/>
                  </a:lnTo>
                  <a:lnTo>
                    <a:pt x="869133" y="1892175"/>
                  </a:lnTo>
                  <a:lnTo>
                    <a:pt x="823865" y="2018923"/>
                  </a:lnTo>
                  <a:lnTo>
                    <a:pt x="778598" y="2100404"/>
                  </a:lnTo>
                  <a:lnTo>
                    <a:pt x="751438" y="2172832"/>
                  </a:lnTo>
                  <a:lnTo>
                    <a:pt x="715224" y="2245260"/>
                  </a:lnTo>
                  <a:lnTo>
                    <a:pt x="615636" y="2299581"/>
                  </a:lnTo>
                  <a:lnTo>
                    <a:pt x="606582" y="2362955"/>
                  </a:lnTo>
                  <a:lnTo>
                    <a:pt x="570368" y="2444436"/>
                  </a:lnTo>
                  <a:lnTo>
                    <a:pt x="570368" y="2571185"/>
                  </a:lnTo>
                  <a:lnTo>
                    <a:pt x="570368" y="2697933"/>
                  </a:lnTo>
                  <a:lnTo>
                    <a:pt x="552261" y="2761307"/>
                  </a:lnTo>
                  <a:lnTo>
                    <a:pt x="597529" y="2897109"/>
                  </a:lnTo>
                  <a:lnTo>
                    <a:pt x="597529" y="3051018"/>
                  </a:lnTo>
                  <a:lnTo>
                    <a:pt x="525101" y="3132499"/>
                  </a:lnTo>
                  <a:lnTo>
                    <a:pt x="506994" y="3286408"/>
                  </a:lnTo>
                  <a:lnTo>
                    <a:pt x="506994" y="3367890"/>
                  </a:lnTo>
                  <a:lnTo>
                    <a:pt x="497941" y="3458424"/>
                  </a:lnTo>
                  <a:lnTo>
                    <a:pt x="443620" y="3476531"/>
                  </a:lnTo>
                  <a:lnTo>
                    <a:pt x="362139" y="3512745"/>
                  </a:lnTo>
                  <a:lnTo>
                    <a:pt x="172016" y="3621387"/>
                  </a:lnTo>
                  <a:lnTo>
                    <a:pt x="99588" y="3639494"/>
                  </a:lnTo>
                  <a:lnTo>
                    <a:pt x="0" y="3802456"/>
                  </a:lnTo>
                  <a:lnTo>
                    <a:pt x="18107" y="3965418"/>
                  </a:lnTo>
                </a:path>
              </a:pathLst>
            </a:custGeom>
            <a:noFill/>
            <a:ln w="19050">
              <a:solidFill>
                <a:srgbClr val="47505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72" name="Полилиния 71"/>
            <p:cNvSpPr/>
            <p:nvPr/>
          </p:nvSpPr>
          <p:spPr>
            <a:xfrm>
              <a:off x="3082784" y="3345896"/>
              <a:ext cx="2693690" cy="1767031"/>
            </a:xfrm>
            <a:custGeom>
              <a:avLst/>
              <a:gdLst>
                <a:gd name="connsiteX0" fmla="*/ 0 w 3078179"/>
                <a:gd name="connsiteY0" fmla="*/ 0 h 1982709"/>
                <a:gd name="connsiteX1" fmla="*/ 45268 w 3078179"/>
                <a:gd name="connsiteY1" fmla="*/ 126749 h 1982709"/>
                <a:gd name="connsiteX2" fmla="*/ 334979 w 3078179"/>
                <a:gd name="connsiteY2" fmla="*/ 344032 h 1982709"/>
                <a:gd name="connsiteX3" fmla="*/ 353086 w 3078179"/>
                <a:gd name="connsiteY3" fmla="*/ 425513 h 1982709"/>
                <a:gd name="connsiteX4" fmla="*/ 479834 w 3078179"/>
                <a:gd name="connsiteY4" fmla="*/ 497941 h 1982709"/>
                <a:gd name="connsiteX5" fmla="*/ 624690 w 3078179"/>
                <a:gd name="connsiteY5" fmla="*/ 552262 h 1982709"/>
                <a:gd name="connsiteX6" fmla="*/ 769545 w 3078179"/>
                <a:gd name="connsiteY6" fmla="*/ 588476 h 1982709"/>
                <a:gd name="connsiteX7" fmla="*/ 950614 w 3078179"/>
                <a:gd name="connsiteY7" fmla="*/ 688064 h 1982709"/>
                <a:gd name="connsiteX8" fmla="*/ 995882 w 3078179"/>
                <a:gd name="connsiteY8" fmla="*/ 751438 h 1982709"/>
                <a:gd name="connsiteX9" fmla="*/ 1204111 w 3078179"/>
                <a:gd name="connsiteY9" fmla="*/ 878187 h 1982709"/>
                <a:gd name="connsiteX10" fmla="*/ 1267486 w 3078179"/>
                <a:gd name="connsiteY10" fmla="*/ 986828 h 1982709"/>
                <a:gd name="connsiteX11" fmla="*/ 1330860 w 3078179"/>
                <a:gd name="connsiteY11" fmla="*/ 1086416 h 1982709"/>
                <a:gd name="connsiteX12" fmla="*/ 1530036 w 3078179"/>
                <a:gd name="connsiteY12" fmla="*/ 1104523 h 1982709"/>
                <a:gd name="connsiteX13" fmla="*/ 1729212 w 3078179"/>
                <a:gd name="connsiteY13" fmla="*/ 1176951 h 1982709"/>
                <a:gd name="connsiteX14" fmla="*/ 1901228 w 3078179"/>
                <a:gd name="connsiteY14" fmla="*/ 1267486 h 1982709"/>
                <a:gd name="connsiteX15" fmla="*/ 1810693 w 3078179"/>
                <a:gd name="connsiteY15" fmla="*/ 1276539 h 1982709"/>
                <a:gd name="connsiteX16" fmla="*/ 2046084 w 3078179"/>
                <a:gd name="connsiteY16" fmla="*/ 1213165 h 1982709"/>
                <a:gd name="connsiteX17" fmla="*/ 2272420 w 3078179"/>
                <a:gd name="connsiteY17" fmla="*/ 1258432 h 1982709"/>
                <a:gd name="connsiteX18" fmla="*/ 2399169 w 3078179"/>
                <a:gd name="connsiteY18" fmla="*/ 1321806 h 1982709"/>
                <a:gd name="connsiteX19" fmla="*/ 2489703 w 3078179"/>
                <a:gd name="connsiteY19" fmla="*/ 1430448 h 1982709"/>
                <a:gd name="connsiteX20" fmla="*/ 2589292 w 3078179"/>
                <a:gd name="connsiteY20" fmla="*/ 1557196 h 1982709"/>
                <a:gd name="connsiteX21" fmla="*/ 2761307 w 3078179"/>
                <a:gd name="connsiteY21" fmla="*/ 1620571 h 1982709"/>
                <a:gd name="connsiteX22" fmla="*/ 2869949 w 3078179"/>
                <a:gd name="connsiteY22" fmla="*/ 1638678 h 1982709"/>
                <a:gd name="connsiteX23" fmla="*/ 2969537 w 3078179"/>
                <a:gd name="connsiteY23" fmla="*/ 1720159 h 1982709"/>
                <a:gd name="connsiteX24" fmla="*/ 3041965 w 3078179"/>
                <a:gd name="connsiteY24" fmla="*/ 1865014 h 1982709"/>
                <a:gd name="connsiteX25" fmla="*/ 3078179 w 3078179"/>
                <a:gd name="connsiteY25" fmla="*/ 1982709 h 198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078179" h="1982709">
                  <a:moveTo>
                    <a:pt x="0" y="0"/>
                  </a:moveTo>
                  <a:lnTo>
                    <a:pt x="45268" y="126749"/>
                  </a:lnTo>
                  <a:lnTo>
                    <a:pt x="334979" y="344032"/>
                  </a:lnTo>
                  <a:lnTo>
                    <a:pt x="353086" y="425513"/>
                  </a:lnTo>
                  <a:lnTo>
                    <a:pt x="479834" y="497941"/>
                  </a:lnTo>
                  <a:lnTo>
                    <a:pt x="624690" y="552262"/>
                  </a:lnTo>
                  <a:lnTo>
                    <a:pt x="769545" y="588476"/>
                  </a:lnTo>
                  <a:lnTo>
                    <a:pt x="950614" y="688064"/>
                  </a:lnTo>
                  <a:lnTo>
                    <a:pt x="995882" y="751438"/>
                  </a:lnTo>
                  <a:lnTo>
                    <a:pt x="1204111" y="878187"/>
                  </a:lnTo>
                  <a:lnTo>
                    <a:pt x="1267486" y="986828"/>
                  </a:lnTo>
                  <a:lnTo>
                    <a:pt x="1330860" y="1086416"/>
                  </a:lnTo>
                  <a:lnTo>
                    <a:pt x="1530036" y="1104523"/>
                  </a:lnTo>
                  <a:lnTo>
                    <a:pt x="1729212" y="1176951"/>
                  </a:lnTo>
                  <a:lnTo>
                    <a:pt x="1901228" y="1267486"/>
                  </a:lnTo>
                  <a:lnTo>
                    <a:pt x="1810693" y="1276539"/>
                  </a:lnTo>
                  <a:lnTo>
                    <a:pt x="2046084" y="1213165"/>
                  </a:lnTo>
                  <a:lnTo>
                    <a:pt x="2272420" y="1258432"/>
                  </a:lnTo>
                  <a:lnTo>
                    <a:pt x="2399169" y="1321806"/>
                  </a:lnTo>
                  <a:lnTo>
                    <a:pt x="2489703" y="1430448"/>
                  </a:lnTo>
                  <a:lnTo>
                    <a:pt x="2589292" y="1557196"/>
                  </a:lnTo>
                  <a:lnTo>
                    <a:pt x="2761307" y="1620571"/>
                  </a:lnTo>
                  <a:lnTo>
                    <a:pt x="2869949" y="1638678"/>
                  </a:lnTo>
                  <a:lnTo>
                    <a:pt x="2969537" y="1720159"/>
                  </a:lnTo>
                  <a:lnTo>
                    <a:pt x="3041965" y="1865014"/>
                  </a:lnTo>
                  <a:lnTo>
                    <a:pt x="3078179" y="1982709"/>
                  </a:lnTo>
                </a:path>
              </a:pathLst>
            </a:custGeom>
            <a:noFill/>
            <a:ln w="19050">
              <a:solidFill>
                <a:srgbClr val="47505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73" name="Полилиния 72"/>
            <p:cNvSpPr/>
            <p:nvPr/>
          </p:nvSpPr>
          <p:spPr>
            <a:xfrm>
              <a:off x="690154" y="3345896"/>
              <a:ext cx="2329249" cy="572873"/>
            </a:xfrm>
            <a:custGeom>
              <a:avLst/>
              <a:gdLst>
                <a:gd name="connsiteX0" fmla="*/ 2661719 w 2661719"/>
                <a:gd name="connsiteY0" fmla="*/ 0 h 642796"/>
                <a:gd name="connsiteX1" fmla="*/ 2381061 w 2661719"/>
                <a:gd name="connsiteY1" fmla="*/ 135802 h 642796"/>
                <a:gd name="connsiteX2" fmla="*/ 2308634 w 2661719"/>
                <a:gd name="connsiteY2" fmla="*/ 190123 h 642796"/>
                <a:gd name="connsiteX3" fmla="*/ 2163778 w 2661719"/>
                <a:gd name="connsiteY3" fmla="*/ 226337 h 642796"/>
                <a:gd name="connsiteX4" fmla="*/ 2018923 w 2661719"/>
                <a:gd name="connsiteY4" fmla="*/ 298765 h 642796"/>
                <a:gd name="connsiteX5" fmla="*/ 1919335 w 2661719"/>
                <a:gd name="connsiteY5" fmla="*/ 298765 h 642796"/>
                <a:gd name="connsiteX6" fmla="*/ 1792586 w 2661719"/>
                <a:gd name="connsiteY6" fmla="*/ 334979 h 642796"/>
                <a:gd name="connsiteX7" fmla="*/ 1674891 w 2661719"/>
                <a:gd name="connsiteY7" fmla="*/ 389299 h 642796"/>
                <a:gd name="connsiteX8" fmla="*/ 1584356 w 2661719"/>
                <a:gd name="connsiteY8" fmla="*/ 425513 h 642796"/>
                <a:gd name="connsiteX9" fmla="*/ 1412340 w 2661719"/>
                <a:gd name="connsiteY9" fmla="*/ 506995 h 642796"/>
                <a:gd name="connsiteX10" fmla="*/ 1294645 w 2661719"/>
                <a:gd name="connsiteY10" fmla="*/ 543208 h 642796"/>
                <a:gd name="connsiteX11" fmla="*/ 1149790 w 2661719"/>
                <a:gd name="connsiteY11" fmla="*/ 525101 h 642796"/>
                <a:gd name="connsiteX12" fmla="*/ 1086416 w 2661719"/>
                <a:gd name="connsiteY12" fmla="*/ 516048 h 642796"/>
                <a:gd name="connsiteX13" fmla="*/ 995881 w 2661719"/>
                <a:gd name="connsiteY13" fmla="*/ 525101 h 642796"/>
                <a:gd name="connsiteX14" fmla="*/ 896293 w 2661719"/>
                <a:gd name="connsiteY14" fmla="*/ 543208 h 642796"/>
                <a:gd name="connsiteX15" fmla="*/ 751438 w 2661719"/>
                <a:gd name="connsiteY15" fmla="*/ 642796 h 642796"/>
                <a:gd name="connsiteX16" fmla="*/ 516047 w 2661719"/>
                <a:gd name="connsiteY16" fmla="*/ 633743 h 642796"/>
                <a:gd name="connsiteX17" fmla="*/ 443620 w 2661719"/>
                <a:gd name="connsiteY17" fmla="*/ 579422 h 642796"/>
                <a:gd name="connsiteX18" fmla="*/ 325925 w 2661719"/>
                <a:gd name="connsiteY18" fmla="*/ 534155 h 642796"/>
                <a:gd name="connsiteX19" fmla="*/ 208230 w 2661719"/>
                <a:gd name="connsiteY19" fmla="*/ 506995 h 642796"/>
                <a:gd name="connsiteX20" fmla="*/ 90535 w 2661719"/>
                <a:gd name="connsiteY20" fmla="*/ 506995 h 642796"/>
                <a:gd name="connsiteX21" fmla="*/ 0 w 2661719"/>
                <a:gd name="connsiteY21" fmla="*/ 506995 h 642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61719" h="642796">
                  <a:moveTo>
                    <a:pt x="2661719" y="0"/>
                  </a:moveTo>
                  <a:lnTo>
                    <a:pt x="2381061" y="135802"/>
                  </a:lnTo>
                  <a:lnTo>
                    <a:pt x="2308634" y="190123"/>
                  </a:lnTo>
                  <a:lnTo>
                    <a:pt x="2163778" y="226337"/>
                  </a:lnTo>
                  <a:lnTo>
                    <a:pt x="2018923" y="298765"/>
                  </a:lnTo>
                  <a:lnTo>
                    <a:pt x="1919335" y="298765"/>
                  </a:lnTo>
                  <a:lnTo>
                    <a:pt x="1792586" y="334979"/>
                  </a:lnTo>
                  <a:lnTo>
                    <a:pt x="1674891" y="389299"/>
                  </a:lnTo>
                  <a:lnTo>
                    <a:pt x="1584356" y="425513"/>
                  </a:lnTo>
                  <a:lnTo>
                    <a:pt x="1412340" y="506995"/>
                  </a:lnTo>
                  <a:lnTo>
                    <a:pt x="1294645" y="543208"/>
                  </a:lnTo>
                  <a:lnTo>
                    <a:pt x="1149790" y="525101"/>
                  </a:lnTo>
                  <a:lnTo>
                    <a:pt x="1086416" y="516048"/>
                  </a:lnTo>
                  <a:lnTo>
                    <a:pt x="995881" y="525101"/>
                  </a:lnTo>
                  <a:lnTo>
                    <a:pt x="896293" y="543208"/>
                  </a:lnTo>
                  <a:lnTo>
                    <a:pt x="751438" y="642796"/>
                  </a:lnTo>
                  <a:lnTo>
                    <a:pt x="516047" y="633743"/>
                  </a:lnTo>
                  <a:lnTo>
                    <a:pt x="443620" y="579422"/>
                  </a:lnTo>
                  <a:lnTo>
                    <a:pt x="325925" y="534155"/>
                  </a:lnTo>
                  <a:lnTo>
                    <a:pt x="208230" y="506995"/>
                  </a:lnTo>
                  <a:lnTo>
                    <a:pt x="90535" y="506995"/>
                  </a:lnTo>
                  <a:lnTo>
                    <a:pt x="0" y="506995"/>
                  </a:lnTo>
                </a:path>
              </a:pathLst>
            </a:custGeom>
            <a:noFill/>
            <a:ln w="19050">
              <a:solidFill>
                <a:srgbClr val="47505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74" name="Полилиния 73"/>
            <p:cNvSpPr/>
            <p:nvPr/>
          </p:nvSpPr>
          <p:spPr>
            <a:xfrm>
              <a:off x="4936677" y="3830014"/>
              <a:ext cx="324827" cy="580942"/>
            </a:xfrm>
            <a:custGeom>
              <a:avLst/>
              <a:gdLst>
                <a:gd name="connsiteX0" fmla="*/ 0 w 371192"/>
                <a:gd name="connsiteY0" fmla="*/ 651850 h 651850"/>
                <a:gd name="connsiteX1" fmla="*/ 90535 w 371192"/>
                <a:gd name="connsiteY1" fmla="*/ 552262 h 651850"/>
                <a:gd name="connsiteX2" fmla="*/ 172016 w 371192"/>
                <a:gd name="connsiteY2" fmla="*/ 525101 h 651850"/>
                <a:gd name="connsiteX3" fmla="*/ 226337 w 371192"/>
                <a:gd name="connsiteY3" fmla="*/ 344032 h 651850"/>
                <a:gd name="connsiteX4" fmla="*/ 244444 w 371192"/>
                <a:gd name="connsiteY4" fmla="*/ 289711 h 651850"/>
                <a:gd name="connsiteX5" fmla="*/ 262551 w 371192"/>
                <a:gd name="connsiteY5" fmla="*/ 172016 h 651850"/>
                <a:gd name="connsiteX6" fmla="*/ 325925 w 371192"/>
                <a:gd name="connsiteY6" fmla="*/ 90535 h 651850"/>
                <a:gd name="connsiteX7" fmla="*/ 371192 w 371192"/>
                <a:gd name="connsiteY7" fmla="*/ 0 h 65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1192" h="651850">
                  <a:moveTo>
                    <a:pt x="0" y="651850"/>
                  </a:moveTo>
                  <a:lnTo>
                    <a:pt x="90535" y="552262"/>
                  </a:lnTo>
                  <a:lnTo>
                    <a:pt x="172016" y="525101"/>
                  </a:lnTo>
                  <a:lnTo>
                    <a:pt x="226337" y="344032"/>
                  </a:lnTo>
                  <a:lnTo>
                    <a:pt x="244444" y="289711"/>
                  </a:lnTo>
                  <a:lnTo>
                    <a:pt x="262551" y="172016"/>
                  </a:lnTo>
                  <a:lnTo>
                    <a:pt x="325925" y="90535"/>
                  </a:lnTo>
                  <a:lnTo>
                    <a:pt x="371192" y="0"/>
                  </a:lnTo>
                </a:path>
              </a:pathLst>
            </a:custGeom>
            <a:noFill/>
            <a:ln w="19050">
              <a:solidFill>
                <a:srgbClr val="47505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75" name="Полилиния 74"/>
            <p:cNvSpPr/>
            <p:nvPr/>
          </p:nvSpPr>
          <p:spPr>
            <a:xfrm>
              <a:off x="5266541" y="3465427"/>
              <a:ext cx="934869" cy="355020"/>
            </a:xfrm>
            <a:custGeom>
              <a:avLst/>
              <a:gdLst>
                <a:gd name="connsiteX0" fmla="*/ 0 w 1068309"/>
                <a:gd name="connsiteY0" fmla="*/ 398353 h 398353"/>
                <a:gd name="connsiteX1" fmla="*/ 45267 w 1068309"/>
                <a:gd name="connsiteY1" fmla="*/ 262551 h 398353"/>
                <a:gd name="connsiteX2" fmla="*/ 181069 w 1068309"/>
                <a:gd name="connsiteY2" fmla="*/ 253497 h 398353"/>
                <a:gd name="connsiteX3" fmla="*/ 362139 w 1068309"/>
                <a:gd name="connsiteY3" fmla="*/ 235390 h 398353"/>
                <a:gd name="connsiteX4" fmla="*/ 633742 w 1068309"/>
                <a:gd name="connsiteY4" fmla="*/ 253497 h 398353"/>
                <a:gd name="connsiteX5" fmla="*/ 724277 w 1068309"/>
                <a:gd name="connsiteY5" fmla="*/ 172016 h 398353"/>
                <a:gd name="connsiteX6" fmla="*/ 1013988 w 1068309"/>
                <a:gd name="connsiteY6" fmla="*/ 72428 h 398353"/>
                <a:gd name="connsiteX7" fmla="*/ 1068309 w 1068309"/>
                <a:gd name="connsiteY7" fmla="*/ 0 h 39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8309" h="398353">
                  <a:moveTo>
                    <a:pt x="0" y="398353"/>
                  </a:moveTo>
                  <a:lnTo>
                    <a:pt x="45267" y="262551"/>
                  </a:lnTo>
                  <a:lnTo>
                    <a:pt x="181069" y="253497"/>
                  </a:lnTo>
                  <a:lnTo>
                    <a:pt x="362139" y="235390"/>
                  </a:lnTo>
                  <a:lnTo>
                    <a:pt x="633742" y="253497"/>
                  </a:lnTo>
                  <a:lnTo>
                    <a:pt x="724277" y="172016"/>
                  </a:lnTo>
                  <a:lnTo>
                    <a:pt x="1013988" y="72428"/>
                  </a:lnTo>
                  <a:lnTo>
                    <a:pt x="1068309" y="0"/>
                  </a:lnTo>
                </a:path>
              </a:pathLst>
            </a:custGeom>
            <a:noFill/>
            <a:ln w="19050">
              <a:solidFill>
                <a:srgbClr val="47505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76" name="Полилиния 75"/>
            <p:cNvSpPr/>
            <p:nvPr/>
          </p:nvSpPr>
          <p:spPr>
            <a:xfrm>
              <a:off x="4001808" y="4911212"/>
              <a:ext cx="2281714" cy="1589520"/>
            </a:xfrm>
            <a:custGeom>
              <a:avLst/>
              <a:gdLst>
                <a:gd name="connsiteX0" fmla="*/ 2607398 w 2607398"/>
                <a:gd name="connsiteY0" fmla="*/ 0 h 1783532"/>
                <a:gd name="connsiteX1" fmla="*/ 2417276 w 2607398"/>
                <a:gd name="connsiteY1" fmla="*/ 162962 h 1783532"/>
                <a:gd name="connsiteX2" fmla="*/ 2118511 w 2607398"/>
                <a:gd name="connsiteY2" fmla="*/ 162962 h 1783532"/>
                <a:gd name="connsiteX3" fmla="*/ 1982709 w 2607398"/>
                <a:gd name="connsiteY3" fmla="*/ 235390 h 1783532"/>
                <a:gd name="connsiteX4" fmla="*/ 1774480 w 2607398"/>
                <a:gd name="connsiteY4" fmla="*/ 307818 h 1783532"/>
                <a:gd name="connsiteX5" fmla="*/ 1602464 w 2607398"/>
                <a:gd name="connsiteY5" fmla="*/ 434566 h 1783532"/>
                <a:gd name="connsiteX6" fmla="*/ 1484769 w 2607398"/>
                <a:gd name="connsiteY6" fmla="*/ 552261 h 1783532"/>
                <a:gd name="connsiteX7" fmla="*/ 1439501 w 2607398"/>
                <a:gd name="connsiteY7" fmla="*/ 615635 h 1783532"/>
                <a:gd name="connsiteX8" fmla="*/ 1430448 w 2607398"/>
                <a:gd name="connsiteY8" fmla="*/ 642796 h 1783532"/>
                <a:gd name="connsiteX9" fmla="*/ 1412341 w 2607398"/>
                <a:gd name="connsiteY9" fmla="*/ 642796 h 1783532"/>
                <a:gd name="connsiteX10" fmla="*/ 1339913 w 2607398"/>
                <a:gd name="connsiteY10" fmla="*/ 706170 h 1783532"/>
                <a:gd name="connsiteX11" fmla="*/ 1285592 w 2607398"/>
                <a:gd name="connsiteY11" fmla="*/ 769544 h 1783532"/>
                <a:gd name="connsiteX12" fmla="*/ 1267486 w 2607398"/>
                <a:gd name="connsiteY12" fmla="*/ 805758 h 1783532"/>
                <a:gd name="connsiteX13" fmla="*/ 1258432 w 2607398"/>
                <a:gd name="connsiteY13" fmla="*/ 869132 h 1783532"/>
                <a:gd name="connsiteX14" fmla="*/ 1213165 w 2607398"/>
                <a:gd name="connsiteY14" fmla="*/ 1095469 h 1783532"/>
                <a:gd name="connsiteX15" fmla="*/ 1122630 w 2607398"/>
                <a:gd name="connsiteY15" fmla="*/ 1195057 h 1783532"/>
                <a:gd name="connsiteX16" fmla="*/ 1023042 w 2607398"/>
                <a:gd name="connsiteY16" fmla="*/ 1303699 h 1783532"/>
                <a:gd name="connsiteX17" fmla="*/ 959668 w 2607398"/>
                <a:gd name="connsiteY17" fmla="*/ 1358020 h 1783532"/>
                <a:gd name="connsiteX18" fmla="*/ 905347 w 2607398"/>
                <a:gd name="connsiteY18" fmla="*/ 1394233 h 1783532"/>
                <a:gd name="connsiteX19" fmla="*/ 905347 w 2607398"/>
                <a:gd name="connsiteY19" fmla="*/ 1403287 h 1783532"/>
                <a:gd name="connsiteX20" fmla="*/ 887240 w 2607398"/>
                <a:gd name="connsiteY20" fmla="*/ 1403287 h 1783532"/>
                <a:gd name="connsiteX21" fmla="*/ 778598 w 2607398"/>
                <a:gd name="connsiteY21" fmla="*/ 1484768 h 1783532"/>
                <a:gd name="connsiteX22" fmla="*/ 651850 w 2607398"/>
                <a:gd name="connsiteY22" fmla="*/ 1520982 h 1783532"/>
                <a:gd name="connsiteX23" fmla="*/ 597529 w 2607398"/>
                <a:gd name="connsiteY23" fmla="*/ 1493822 h 1783532"/>
                <a:gd name="connsiteX24" fmla="*/ 398353 w 2607398"/>
                <a:gd name="connsiteY24" fmla="*/ 1439501 h 1783532"/>
                <a:gd name="connsiteX25" fmla="*/ 334979 w 2607398"/>
                <a:gd name="connsiteY25" fmla="*/ 1548142 h 1783532"/>
                <a:gd name="connsiteX26" fmla="*/ 298765 w 2607398"/>
                <a:gd name="connsiteY26" fmla="*/ 1647730 h 1783532"/>
                <a:gd name="connsiteX27" fmla="*/ 262551 w 2607398"/>
                <a:gd name="connsiteY27" fmla="*/ 1692998 h 1783532"/>
                <a:gd name="connsiteX28" fmla="*/ 153909 w 2607398"/>
                <a:gd name="connsiteY28" fmla="*/ 1683944 h 1783532"/>
                <a:gd name="connsiteX29" fmla="*/ 63375 w 2607398"/>
                <a:gd name="connsiteY29" fmla="*/ 1720158 h 1783532"/>
                <a:gd name="connsiteX30" fmla="*/ 0 w 2607398"/>
                <a:gd name="connsiteY30" fmla="*/ 1783532 h 1783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607398" h="1783532">
                  <a:moveTo>
                    <a:pt x="2607398" y="0"/>
                  </a:moveTo>
                  <a:lnTo>
                    <a:pt x="2417276" y="162962"/>
                  </a:lnTo>
                  <a:lnTo>
                    <a:pt x="2118511" y="162962"/>
                  </a:lnTo>
                  <a:lnTo>
                    <a:pt x="1982709" y="235390"/>
                  </a:lnTo>
                  <a:lnTo>
                    <a:pt x="1774480" y="307818"/>
                  </a:lnTo>
                  <a:lnTo>
                    <a:pt x="1602464" y="434566"/>
                  </a:lnTo>
                  <a:lnTo>
                    <a:pt x="1484769" y="552261"/>
                  </a:lnTo>
                  <a:cubicBezTo>
                    <a:pt x="1469680" y="573386"/>
                    <a:pt x="1452857" y="593374"/>
                    <a:pt x="1439501" y="615635"/>
                  </a:cubicBezTo>
                  <a:cubicBezTo>
                    <a:pt x="1434591" y="623818"/>
                    <a:pt x="1437196" y="636048"/>
                    <a:pt x="1430448" y="642796"/>
                  </a:cubicBezTo>
                  <a:cubicBezTo>
                    <a:pt x="1426180" y="647064"/>
                    <a:pt x="1418377" y="642796"/>
                    <a:pt x="1412341" y="642796"/>
                  </a:cubicBezTo>
                  <a:lnTo>
                    <a:pt x="1339913" y="706170"/>
                  </a:lnTo>
                  <a:cubicBezTo>
                    <a:pt x="1321806" y="727295"/>
                    <a:pt x="1301547" y="746751"/>
                    <a:pt x="1285592" y="769544"/>
                  </a:cubicBezTo>
                  <a:cubicBezTo>
                    <a:pt x="1237043" y="838900"/>
                    <a:pt x="1300346" y="772898"/>
                    <a:pt x="1267486" y="805758"/>
                  </a:cubicBezTo>
                  <a:lnTo>
                    <a:pt x="1258432" y="869132"/>
                  </a:lnTo>
                  <a:lnTo>
                    <a:pt x="1213165" y="1095469"/>
                  </a:lnTo>
                  <a:lnTo>
                    <a:pt x="1122630" y="1195057"/>
                  </a:lnTo>
                  <a:lnTo>
                    <a:pt x="1023042" y="1303699"/>
                  </a:lnTo>
                  <a:cubicBezTo>
                    <a:pt x="1001917" y="1321806"/>
                    <a:pt x="982461" y="1342065"/>
                    <a:pt x="959668" y="1358020"/>
                  </a:cubicBezTo>
                  <a:cubicBezTo>
                    <a:pt x="910906" y="1392153"/>
                    <a:pt x="951939" y="1332109"/>
                    <a:pt x="905347" y="1394233"/>
                  </a:cubicBezTo>
                  <a:cubicBezTo>
                    <a:pt x="903536" y="1396647"/>
                    <a:pt x="905347" y="1400269"/>
                    <a:pt x="905347" y="1403287"/>
                  </a:cubicBezTo>
                  <a:lnTo>
                    <a:pt x="887240" y="1403287"/>
                  </a:lnTo>
                  <a:lnTo>
                    <a:pt x="778598" y="1484768"/>
                  </a:lnTo>
                  <a:lnTo>
                    <a:pt x="651850" y="1520982"/>
                  </a:lnTo>
                  <a:lnTo>
                    <a:pt x="597529" y="1493822"/>
                  </a:lnTo>
                  <a:lnTo>
                    <a:pt x="398353" y="1439501"/>
                  </a:lnTo>
                  <a:lnTo>
                    <a:pt x="334979" y="1548142"/>
                  </a:lnTo>
                  <a:lnTo>
                    <a:pt x="298765" y="1647730"/>
                  </a:lnTo>
                  <a:lnTo>
                    <a:pt x="262551" y="1692998"/>
                  </a:lnTo>
                  <a:lnTo>
                    <a:pt x="153909" y="1683944"/>
                  </a:lnTo>
                  <a:lnTo>
                    <a:pt x="63375" y="1720158"/>
                  </a:lnTo>
                  <a:lnTo>
                    <a:pt x="0" y="1783532"/>
                  </a:lnTo>
                </a:path>
              </a:pathLst>
            </a:custGeom>
            <a:noFill/>
            <a:ln w="19050">
              <a:solidFill>
                <a:srgbClr val="47505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77" name="Полилиния 76"/>
            <p:cNvSpPr/>
            <p:nvPr/>
          </p:nvSpPr>
          <p:spPr>
            <a:xfrm>
              <a:off x="801071" y="2635857"/>
              <a:ext cx="1663750" cy="2364109"/>
            </a:xfrm>
            <a:custGeom>
              <a:avLst/>
              <a:gdLst>
                <a:gd name="connsiteX0" fmla="*/ 1901228 w 1901228"/>
                <a:gd name="connsiteY0" fmla="*/ 2091350 h 2652665"/>
                <a:gd name="connsiteX1" fmla="*/ 1765426 w 1901228"/>
                <a:gd name="connsiteY1" fmla="*/ 2218099 h 2652665"/>
                <a:gd name="connsiteX2" fmla="*/ 1674891 w 1901228"/>
                <a:gd name="connsiteY2" fmla="*/ 2326740 h 2652665"/>
                <a:gd name="connsiteX3" fmla="*/ 1638678 w 1901228"/>
                <a:gd name="connsiteY3" fmla="*/ 2417275 h 2652665"/>
                <a:gd name="connsiteX4" fmla="*/ 1493822 w 1901228"/>
                <a:gd name="connsiteY4" fmla="*/ 2553077 h 2652665"/>
                <a:gd name="connsiteX5" fmla="*/ 1457608 w 1901228"/>
                <a:gd name="connsiteY5" fmla="*/ 2589291 h 2652665"/>
                <a:gd name="connsiteX6" fmla="*/ 1358020 w 1901228"/>
                <a:gd name="connsiteY6" fmla="*/ 2652665 h 2652665"/>
                <a:gd name="connsiteX7" fmla="*/ 1231272 w 1901228"/>
                <a:gd name="connsiteY7" fmla="*/ 2652665 h 2652665"/>
                <a:gd name="connsiteX8" fmla="*/ 1158844 w 1901228"/>
                <a:gd name="connsiteY8" fmla="*/ 2544023 h 2652665"/>
                <a:gd name="connsiteX9" fmla="*/ 1013989 w 1901228"/>
                <a:gd name="connsiteY9" fmla="*/ 2426328 h 2652665"/>
                <a:gd name="connsiteX10" fmla="*/ 986828 w 1901228"/>
                <a:gd name="connsiteY10" fmla="*/ 2335794 h 2652665"/>
                <a:gd name="connsiteX11" fmla="*/ 923454 w 1901228"/>
                <a:gd name="connsiteY11" fmla="*/ 2236205 h 2652665"/>
                <a:gd name="connsiteX12" fmla="*/ 715224 w 1901228"/>
                <a:gd name="connsiteY12" fmla="*/ 2091350 h 2652665"/>
                <a:gd name="connsiteX13" fmla="*/ 543208 w 1901228"/>
                <a:gd name="connsiteY13" fmla="*/ 1566249 h 2652665"/>
                <a:gd name="connsiteX14" fmla="*/ 579422 w 1901228"/>
                <a:gd name="connsiteY14" fmla="*/ 1430447 h 2652665"/>
                <a:gd name="connsiteX15" fmla="*/ 588476 w 1901228"/>
                <a:gd name="connsiteY15" fmla="*/ 1339912 h 2652665"/>
                <a:gd name="connsiteX16" fmla="*/ 588476 w 1901228"/>
                <a:gd name="connsiteY16" fmla="*/ 1176950 h 2652665"/>
                <a:gd name="connsiteX17" fmla="*/ 588476 w 1901228"/>
                <a:gd name="connsiteY17" fmla="*/ 1068308 h 2652665"/>
                <a:gd name="connsiteX18" fmla="*/ 588476 w 1901228"/>
                <a:gd name="connsiteY18" fmla="*/ 959667 h 2652665"/>
                <a:gd name="connsiteX19" fmla="*/ 588476 w 1901228"/>
                <a:gd name="connsiteY19" fmla="*/ 860079 h 2652665"/>
                <a:gd name="connsiteX20" fmla="*/ 588476 w 1901228"/>
                <a:gd name="connsiteY20" fmla="*/ 814811 h 2652665"/>
                <a:gd name="connsiteX21" fmla="*/ 525101 w 1901228"/>
                <a:gd name="connsiteY21" fmla="*/ 706170 h 2652665"/>
                <a:gd name="connsiteX22" fmla="*/ 488888 w 1901228"/>
                <a:gd name="connsiteY22" fmla="*/ 633742 h 2652665"/>
                <a:gd name="connsiteX23" fmla="*/ 488888 w 1901228"/>
                <a:gd name="connsiteY23" fmla="*/ 525100 h 2652665"/>
                <a:gd name="connsiteX24" fmla="*/ 488888 w 1901228"/>
                <a:gd name="connsiteY24" fmla="*/ 334978 h 2652665"/>
                <a:gd name="connsiteX25" fmla="*/ 488888 w 1901228"/>
                <a:gd name="connsiteY25" fmla="*/ 253497 h 2652665"/>
                <a:gd name="connsiteX26" fmla="*/ 488888 w 1901228"/>
                <a:gd name="connsiteY26" fmla="*/ 253497 h 2652665"/>
                <a:gd name="connsiteX27" fmla="*/ 389299 w 1901228"/>
                <a:gd name="connsiteY27" fmla="*/ 90534 h 2652665"/>
                <a:gd name="connsiteX28" fmla="*/ 334979 w 1901228"/>
                <a:gd name="connsiteY28" fmla="*/ 45267 h 2652665"/>
                <a:gd name="connsiteX29" fmla="*/ 235390 w 1901228"/>
                <a:gd name="connsiteY29" fmla="*/ 27160 h 2652665"/>
                <a:gd name="connsiteX30" fmla="*/ 162963 w 1901228"/>
                <a:gd name="connsiteY30" fmla="*/ 9053 h 2652665"/>
                <a:gd name="connsiteX31" fmla="*/ 27161 w 1901228"/>
                <a:gd name="connsiteY31" fmla="*/ 9053 h 2652665"/>
                <a:gd name="connsiteX32" fmla="*/ 0 w 1901228"/>
                <a:gd name="connsiteY32" fmla="*/ 0 h 265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901228" h="2652665">
                  <a:moveTo>
                    <a:pt x="1901228" y="2091350"/>
                  </a:moveTo>
                  <a:lnTo>
                    <a:pt x="1765426" y="2218099"/>
                  </a:lnTo>
                  <a:lnTo>
                    <a:pt x="1674891" y="2326740"/>
                  </a:lnTo>
                  <a:lnTo>
                    <a:pt x="1638678" y="2417275"/>
                  </a:lnTo>
                  <a:lnTo>
                    <a:pt x="1493822" y="2553077"/>
                  </a:lnTo>
                  <a:lnTo>
                    <a:pt x="1457608" y="2589291"/>
                  </a:lnTo>
                  <a:lnTo>
                    <a:pt x="1358020" y="2652665"/>
                  </a:lnTo>
                  <a:lnTo>
                    <a:pt x="1231272" y="2652665"/>
                  </a:lnTo>
                  <a:lnTo>
                    <a:pt x="1158844" y="2544023"/>
                  </a:lnTo>
                  <a:lnTo>
                    <a:pt x="1013989" y="2426328"/>
                  </a:lnTo>
                  <a:lnTo>
                    <a:pt x="986828" y="2335794"/>
                  </a:lnTo>
                  <a:lnTo>
                    <a:pt x="923454" y="2236205"/>
                  </a:lnTo>
                  <a:lnTo>
                    <a:pt x="715224" y="2091350"/>
                  </a:lnTo>
                  <a:lnTo>
                    <a:pt x="543208" y="1566249"/>
                  </a:lnTo>
                  <a:lnTo>
                    <a:pt x="579422" y="1430447"/>
                  </a:lnTo>
                  <a:cubicBezTo>
                    <a:pt x="588809" y="1345966"/>
                    <a:pt x="588476" y="1376293"/>
                    <a:pt x="588476" y="1339912"/>
                  </a:cubicBezTo>
                  <a:lnTo>
                    <a:pt x="588476" y="1176950"/>
                  </a:lnTo>
                  <a:lnTo>
                    <a:pt x="588476" y="1068308"/>
                  </a:lnTo>
                  <a:lnTo>
                    <a:pt x="588476" y="959667"/>
                  </a:lnTo>
                  <a:lnTo>
                    <a:pt x="588476" y="860079"/>
                  </a:lnTo>
                  <a:lnTo>
                    <a:pt x="588476" y="814811"/>
                  </a:lnTo>
                  <a:lnTo>
                    <a:pt x="525101" y="706170"/>
                  </a:lnTo>
                  <a:lnTo>
                    <a:pt x="488888" y="633742"/>
                  </a:lnTo>
                  <a:lnTo>
                    <a:pt x="488888" y="525100"/>
                  </a:lnTo>
                  <a:lnTo>
                    <a:pt x="488888" y="334978"/>
                  </a:lnTo>
                  <a:lnTo>
                    <a:pt x="488888" y="253497"/>
                  </a:lnTo>
                  <a:lnTo>
                    <a:pt x="488888" y="253497"/>
                  </a:lnTo>
                  <a:lnTo>
                    <a:pt x="389299" y="90534"/>
                  </a:lnTo>
                  <a:lnTo>
                    <a:pt x="334979" y="45267"/>
                  </a:lnTo>
                  <a:lnTo>
                    <a:pt x="235390" y="27160"/>
                  </a:lnTo>
                  <a:lnTo>
                    <a:pt x="162963" y="9053"/>
                  </a:lnTo>
                  <a:lnTo>
                    <a:pt x="27161" y="9053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47505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78" name="Полилиния 77"/>
            <p:cNvSpPr/>
            <p:nvPr/>
          </p:nvSpPr>
          <p:spPr>
            <a:xfrm>
              <a:off x="1403190" y="5008035"/>
              <a:ext cx="491202" cy="1541109"/>
            </a:xfrm>
            <a:custGeom>
              <a:avLst/>
              <a:gdLst>
                <a:gd name="connsiteX0" fmla="*/ 561315 w 561315"/>
                <a:gd name="connsiteY0" fmla="*/ 0 h 1729212"/>
                <a:gd name="connsiteX1" fmla="*/ 253497 w 561315"/>
                <a:gd name="connsiteY1" fmla="*/ 479834 h 1729212"/>
                <a:gd name="connsiteX2" fmla="*/ 244443 w 561315"/>
                <a:gd name="connsiteY2" fmla="*/ 706171 h 1729212"/>
                <a:gd name="connsiteX3" fmla="*/ 172016 w 561315"/>
                <a:gd name="connsiteY3" fmla="*/ 805759 h 1729212"/>
                <a:gd name="connsiteX4" fmla="*/ 72427 w 561315"/>
                <a:gd name="connsiteY4" fmla="*/ 869133 h 1729212"/>
                <a:gd name="connsiteX5" fmla="*/ 0 w 561315"/>
                <a:gd name="connsiteY5" fmla="*/ 959668 h 1729212"/>
                <a:gd name="connsiteX6" fmla="*/ 253497 w 561315"/>
                <a:gd name="connsiteY6" fmla="*/ 1294646 h 1729212"/>
                <a:gd name="connsiteX7" fmla="*/ 280657 w 561315"/>
                <a:gd name="connsiteY7" fmla="*/ 1412341 h 1729212"/>
                <a:gd name="connsiteX8" fmla="*/ 298764 w 561315"/>
                <a:gd name="connsiteY8" fmla="*/ 1548143 h 1729212"/>
                <a:gd name="connsiteX9" fmla="*/ 325925 w 561315"/>
                <a:gd name="connsiteY9" fmla="*/ 1620571 h 1729212"/>
                <a:gd name="connsiteX10" fmla="*/ 325925 w 561315"/>
                <a:gd name="connsiteY10" fmla="*/ 1638678 h 1729212"/>
                <a:gd name="connsiteX11" fmla="*/ 262550 w 561315"/>
                <a:gd name="connsiteY11" fmla="*/ 1711105 h 1729212"/>
                <a:gd name="connsiteX12" fmla="*/ 226336 w 561315"/>
                <a:gd name="connsiteY12" fmla="*/ 1729212 h 172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1315" h="1729212">
                  <a:moveTo>
                    <a:pt x="561315" y="0"/>
                  </a:moveTo>
                  <a:lnTo>
                    <a:pt x="253497" y="479834"/>
                  </a:lnTo>
                  <a:lnTo>
                    <a:pt x="244443" y="706171"/>
                  </a:lnTo>
                  <a:lnTo>
                    <a:pt x="172016" y="805759"/>
                  </a:lnTo>
                  <a:lnTo>
                    <a:pt x="72427" y="869133"/>
                  </a:lnTo>
                  <a:lnTo>
                    <a:pt x="0" y="959668"/>
                  </a:lnTo>
                  <a:lnTo>
                    <a:pt x="253497" y="1294646"/>
                  </a:lnTo>
                  <a:lnTo>
                    <a:pt x="280657" y="1412341"/>
                  </a:lnTo>
                  <a:lnTo>
                    <a:pt x="298764" y="1548143"/>
                  </a:lnTo>
                  <a:lnTo>
                    <a:pt x="325925" y="1620571"/>
                  </a:lnTo>
                  <a:lnTo>
                    <a:pt x="325925" y="1638678"/>
                  </a:lnTo>
                  <a:lnTo>
                    <a:pt x="262550" y="1711105"/>
                  </a:lnTo>
                  <a:lnTo>
                    <a:pt x="226336" y="1729212"/>
                  </a:lnTo>
                </a:path>
              </a:pathLst>
            </a:custGeom>
            <a:noFill/>
            <a:ln w="19050">
              <a:solidFill>
                <a:srgbClr val="47505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79" name="Овал 78"/>
            <p:cNvSpPr/>
            <p:nvPr/>
          </p:nvSpPr>
          <p:spPr>
            <a:xfrm>
              <a:off x="4960445" y="2603583"/>
              <a:ext cx="110916" cy="112960"/>
            </a:xfrm>
            <a:prstGeom prst="ellipse">
              <a:avLst/>
            </a:prstGeom>
            <a:solidFill>
              <a:srgbClr val="021D38"/>
            </a:solidFill>
            <a:ln>
              <a:solidFill>
                <a:srgbClr val="021D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80" name="Овал 79"/>
            <p:cNvSpPr/>
            <p:nvPr/>
          </p:nvSpPr>
          <p:spPr>
            <a:xfrm>
              <a:off x="2183560" y="3582954"/>
              <a:ext cx="110916" cy="112960"/>
            </a:xfrm>
            <a:prstGeom prst="ellipse">
              <a:avLst/>
            </a:prstGeom>
            <a:solidFill>
              <a:srgbClr val="021D38"/>
            </a:solidFill>
            <a:ln>
              <a:solidFill>
                <a:srgbClr val="021D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81" name="Овал 80"/>
            <p:cNvSpPr/>
            <p:nvPr/>
          </p:nvSpPr>
          <p:spPr>
            <a:xfrm>
              <a:off x="1983157" y="2764956"/>
              <a:ext cx="110916" cy="112960"/>
            </a:xfrm>
            <a:prstGeom prst="ellipse">
              <a:avLst/>
            </a:prstGeom>
            <a:solidFill>
              <a:srgbClr val="021D38"/>
            </a:solidFill>
            <a:ln>
              <a:solidFill>
                <a:srgbClr val="021D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82" name="Овал 81"/>
            <p:cNvSpPr/>
            <p:nvPr/>
          </p:nvSpPr>
          <p:spPr>
            <a:xfrm>
              <a:off x="2551964" y="3805809"/>
              <a:ext cx="110916" cy="112960"/>
            </a:xfrm>
            <a:prstGeom prst="ellipse">
              <a:avLst/>
            </a:prstGeom>
            <a:solidFill>
              <a:srgbClr val="021D38"/>
            </a:solidFill>
            <a:ln>
              <a:solidFill>
                <a:srgbClr val="021D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83" name="Овал 82"/>
            <p:cNvSpPr/>
            <p:nvPr/>
          </p:nvSpPr>
          <p:spPr>
            <a:xfrm>
              <a:off x="3352147" y="4850697"/>
              <a:ext cx="110916" cy="112960"/>
            </a:xfrm>
            <a:prstGeom prst="ellipse">
              <a:avLst/>
            </a:prstGeom>
            <a:solidFill>
              <a:srgbClr val="021D38"/>
            </a:solidFill>
            <a:ln>
              <a:solidFill>
                <a:srgbClr val="021D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84" name="Овал 83"/>
            <p:cNvSpPr/>
            <p:nvPr/>
          </p:nvSpPr>
          <p:spPr>
            <a:xfrm>
              <a:off x="3667740" y="4951555"/>
              <a:ext cx="110916" cy="112960"/>
            </a:xfrm>
            <a:prstGeom prst="ellipse">
              <a:avLst/>
            </a:prstGeom>
            <a:solidFill>
              <a:srgbClr val="021D38"/>
            </a:solidFill>
            <a:ln>
              <a:solidFill>
                <a:srgbClr val="021D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85" name="Овал 84"/>
            <p:cNvSpPr/>
            <p:nvPr/>
          </p:nvSpPr>
          <p:spPr>
            <a:xfrm>
              <a:off x="4104803" y="4701427"/>
              <a:ext cx="110916" cy="112960"/>
            </a:xfrm>
            <a:prstGeom prst="ellipse">
              <a:avLst/>
            </a:prstGeom>
            <a:solidFill>
              <a:srgbClr val="021D38"/>
            </a:solidFill>
            <a:ln>
              <a:solidFill>
                <a:srgbClr val="021D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86" name="Полилиния 85"/>
            <p:cNvSpPr/>
            <p:nvPr/>
          </p:nvSpPr>
          <p:spPr>
            <a:xfrm>
              <a:off x="5156089" y="3164128"/>
              <a:ext cx="5557" cy="45274"/>
            </a:xfrm>
            <a:custGeom>
              <a:avLst/>
              <a:gdLst>
                <a:gd name="connsiteX0" fmla="*/ 6350 w 6350"/>
                <a:gd name="connsiteY0" fmla="*/ 0 h 50800"/>
                <a:gd name="connsiteX1" fmla="*/ 0 w 6350"/>
                <a:gd name="connsiteY1" fmla="*/ 50800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50" h="50800">
                  <a:moveTo>
                    <a:pt x="6350" y="0"/>
                  </a:moveTo>
                  <a:lnTo>
                    <a:pt x="0" y="5080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87" name="Полилиния 86"/>
            <p:cNvSpPr/>
            <p:nvPr/>
          </p:nvSpPr>
          <p:spPr>
            <a:xfrm>
              <a:off x="4050278" y="3966845"/>
              <a:ext cx="981469" cy="334792"/>
            </a:xfrm>
            <a:custGeom>
              <a:avLst/>
              <a:gdLst>
                <a:gd name="connsiteX0" fmla="*/ 996950 w 996950"/>
                <a:gd name="connsiteY0" fmla="*/ 0 h 355600"/>
                <a:gd name="connsiteX1" fmla="*/ 704850 w 996950"/>
                <a:gd name="connsiteY1" fmla="*/ 95250 h 355600"/>
                <a:gd name="connsiteX2" fmla="*/ 546100 w 996950"/>
                <a:gd name="connsiteY2" fmla="*/ 196850 h 355600"/>
                <a:gd name="connsiteX3" fmla="*/ 419100 w 996950"/>
                <a:gd name="connsiteY3" fmla="*/ 298450 h 355600"/>
                <a:gd name="connsiteX4" fmla="*/ 247650 w 996950"/>
                <a:gd name="connsiteY4" fmla="*/ 355600 h 355600"/>
                <a:gd name="connsiteX5" fmla="*/ 0 w 996950"/>
                <a:gd name="connsiteY5" fmla="*/ 9525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50" h="355600">
                  <a:moveTo>
                    <a:pt x="996950" y="0"/>
                  </a:moveTo>
                  <a:lnTo>
                    <a:pt x="704850" y="95250"/>
                  </a:lnTo>
                  <a:lnTo>
                    <a:pt x="546100" y="196850"/>
                  </a:lnTo>
                  <a:lnTo>
                    <a:pt x="419100" y="298450"/>
                  </a:lnTo>
                  <a:lnTo>
                    <a:pt x="247650" y="355600"/>
                  </a:lnTo>
                  <a:lnTo>
                    <a:pt x="0" y="95250"/>
                  </a:lnTo>
                </a:path>
              </a:pathLst>
            </a:custGeom>
            <a:noFill/>
            <a:ln w="38100">
              <a:solidFill>
                <a:srgbClr val="2C36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88" name="Полилиния 87"/>
            <p:cNvSpPr/>
            <p:nvPr/>
          </p:nvSpPr>
          <p:spPr>
            <a:xfrm>
              <a:off x="1783090" y="3198084"/>
              <a:ext cx="77796" cy="124504"/>
            </a:xfrm>
            <a:custGeom>
              <a:avLst/>
              <a:gdLst>
                <a:gd name="connsiteX0" fmla="*/ 0 w 88900"/>
                <a:gd name="connsiteY0" fmla="*/ 0 h 139700"/>
                <a:gd name="connsiteX1" fmla="*/ 38100 w 88900"/>
                <a:gd name="connsiteY1" fmla="*/ 63500 h 139700"/>
                <a:gd name="connsiteX2" fmla="*/ 88900 w 88900"/>
                <a:gd name="connsiteY2" fmla="*/ 101600 h 139700"/>
                <a:gd name="connsiteX3" fmla="*/ 63500 w 88900"/>
                <a:gd name="connsiteY3" fmla="*/ 139700 h 139700"/>
                <a:gd name="connsiteX4" fmla="*/ 12700 w 88900"/>
                <a:gd name="connsiteY4" fmla="*/ 95250 h 139700"/>
                <a:gd name="connsiteX5" fmla="*/ 0 w 88900"/>
                <a:gd name="connsiteY5" fmla="*/ 0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900" h="139700">
                  <a:moveTo>
                    <a:pt x="0" y="0"/>
                  </a:moveTo>
                  <a:lnTo>
                    <a:pt x="38100" y="63500"/>
                  </a:lnTo>
                  <a:lnTo>
                    <a:pt x="88900" y="101600"/>
                  </a:lnTo>
                  <a:lnTo>
                    <a:pt x="63500" y="139700"/>
                  </a:lnTo>
                  <a:lnTo>
                    <a:pt x="12700" y="95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89" name="Полилиния 88"/>
            <p:cNvSpPr/>
            <p:nvPr/>
          </p:nvSpPr>
          <p:spPr>
            <a:xfrm>
              <a:off x="1727522" y="3181106"/>
              <a:ext cx="72239" cy="96207"/>
            </a:xfrm>
            <a:custGeom>
              <a:avLst/>
              <a:gdLst>
                <a:gd name="connsiteX0" fmla="*/ 6350 w 82550"/>
                <a:gd name="connsiteY0" fmla="*/ 0 h 107950"/>
                <a:gd name="connsiteX1" fmla="*/ 0 w 82550"/>
                <a:gd name="connsiteY1" fmla="*/ 107950 h 107950"/>
                <a:gd name="connsiteX2" fmla="*/ 82550 w 82550"/>
                <a:gd name="connsiteY2" fmla="*/ 107950 h 107950"/>
                <a:gd name="connsiteX3" fmla="*/ 69850 w 82550"/>
                <a:gd name="connsiteY3" fmla="*/ 31750 h 107950"/>
                <a:gd name="connsiteX4" fmla="*/ 6350 w 82550"/>
                <a:gd name="connsiteY4" fmla="*/ 0 h 10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550" h="107950">
                  <a:moveTo>
                    <a:pt x="6350" y="0"/>
                  </a:moveTo>
                  <a:lnTo>
                    <a:pt x="0" y="107950"/>
                  </a:lnTo>
                  <a:lnTo>
                    <a:pt x="82550" y="107950"/>
                  </a:lnTo>
                  <a:lnTo>
                    <a:pt x="69850" y="3175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90" name="Полилиния 89"/>
            <p:cNvSpPr/>
            <p:nvPr/>
          </p:nvSpPr>
          <p:spPr>
            <a:xfrm>
              <a:off x="4133632" y="1879478"/>
              <a:ext cx="88909" cy="39615"/>
            </a:xfrm>
            <a:custGeom>
              <a:avLst/>
              <a:gdLst>
                <a:gd name="connsiteX0" fmla="*/ 0 w 101600"/>
                <a:gd name="connsiteY0" fmla="*/ 38100 h 44450"/>
                <a:gd name="connsiteX1" fmla="*/ 63500 w 101600"/>
                <a:gd name="connsiteY1" fmla="*/ 0 h 44450"/>
                <a:gd name="connsiteX2" fmla="*/ 101600 w 101600"/>
                <a:gd name="connsiteY2" fmla="*/ 44450 h 44450"/>
                <a:gd name="connsiteX3" fmla="*/ 0 w 101600"/>
                <a:gd name="connsiteY3" fmla="*/ 38100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600" h="44450">
                  <a:moveTo>
                    <a:pt x="0" y="38100"/>
                  </a:moveTo>
                  <a:lnTo>
                    <a:pt x="63500" y="0"/>
                  </a:lnTo>
                  <a:lnTo>
                    <a:pt x="101600" y="4445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91" name="Полилиния 90"/>
            <p:cNvSpPr/>
            <p:nvPr/>
          </p:nvSpPr>
          <p:spPr>
            <a:xfrm>
              <a:off x="4278109" y="1981345"/>
              <a:ext cx="327853" cy="362192"/>
            </a:xfrm>
            <a:custGeom>
              <a:avLst/>
              <a:gdLst>
                <a:gd name="connsiteX0" fmla="*/ 0 w 374650"/>
                <a:gd name="connsiteY0" fmla="*/ 0 h 406400"/>
                <a:gd name="connsiteX1" fmla="*/ 12700 w 374650"/>
                <a:gd name="connsiteY1" fmla="*/ 95250 h 406400"/>
                <a:gd name="connsiteX2" fmla="*/ 31750 w 374650"/>
                <a:gd name="connsiteY2" fmla="*/ 158750 h 406400"/>
                <a:gd name="connsiteX3" fmla="*/ 69850 w 374650"/>
                <a:gd name="connsiteY3" fmla="*/ 120650 h 406400"/>
                <a:gd name="connsiteX4" fmla="*/ 127000 w 374650"/>
                <a:gd name="connsiteY4" fmla="*/ 139700 h 406400"/>
                <a:gd name="connsiteX5" fmla="*/ 101600 w 374650"/>
                <a:gd name="connsiteY5" fmla="*/ 203200 h 406400"/>
                <a:gd name="connsiteX6" fmla="*/ 44450 w 374650"/>
                <a:gd name="connsiteY6" fmla="*/ 190500 h 406400"/>
                <a:gd name="connsiteX7" fmla="*/ 76200 w 374650"/>
                <a:gd name="connsiteY7" fmla="*/ 304800 h 406400"/>
                <a:gd name="connsiteX8" fmla="*/ 139700 w 374650"/>
                <a:gd name="connsiteY8" fmla="*/ 317500 h 406400"/>
                <a:gd name="connsiteX9" fmla="*/ 203200 w 374650"/>
                <a:gd name="connsiteY9" fmla="*/ 349250 h 406400"/>
                <a:gd name="connsiteX10" fmla="*/ 298450 w 374650"/>
                <a:gd name="connsiteY10" fmla="*/ 400050 h 406400"/>
                <a:gd name="connsiteX11" fmla="*/ 349250 w 374650"/>
                <a:gd name="connsiteY11" fmla="*/ 406400 h 406400"/>
                <a:gd name="connsiteX12" fmla="*/ 374650 w 374650"/>
                <a:gd name="connsiteY12" fmla="*/ 406400 h 406400"/>
                <a:gd name="connsiteX13" fmla="*/ 0 w 374650"/>
                <a:gd name="connsiteY13" fmla="*/ 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4650" h="406400">
                  <a:moveTo>
                    <a:pt x="0" y="0"/>
                  </a:moveTo>
                  <a:lnTo>
                    <a:pt x="12700" y="95250"/>
                  </a:lnTo>
                  <a:lnTo>
                    <a:pt x="31750" y="158750"/>
                  </a:lnTo>
                  <a:lnTo>
                    <a:pt x="69850" y="120650"/>
                  </a:lnTo>
                  <a:lnTo>
                    <a:pt x="127000" y="139700"/>
                  </a:lnTo>
                  <a:lnTo>
                    <a:pt x="101600" y="203200"/>
                  </a:lnTo>
                  <a:lnTo>
                    <a:pt x="44450" y="190500"/>
                  </a:lnTo>
                  <a:lnTo>
                    <a:pt x="76200" y="304800"/>
                  </a:lnTo>
                  <a:lnTo>
                    <a:pt x="139700" y="317500"/>
                  </a:lnTo>
                  <a:lnTo>
                    <a:pt x="203200" y="349250"/>
                  </a:lnTo>
                  <a:lnTo>
                    <a:pt x="298450" y="400050"/>
                  </a:lnTo>
                  <a:lnTo>
                    <a:pt x="349250" y="406400"/>
                  </a:lnTo>
                  <a:lnTo>
                    <a:pt x="374650" y="406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92" name="Полилиния 91"/>
            <p:cNvSpPr/>
            <p:nvPr/>
          </p:nvSpPr>
          <p:spPr>
            <a:xfrm>
              <a:off x="4350403" y="1352944"/>
              <a:ext cx="285214" cy="1557246"/>
            </a:xfrm>
            <a:custGeom>
              <a:avLst/>
              <a:gdLst>
                <a:gd name="connsiteX0" fmla="*/ 108641 w 325925"/>
                <a:gd name="connsiteY0" fmla="*/ 1747318 h 1747318"/>
                <a:gd name="connsiteX1" fmla="*/ 117695 w 325925"/>
                <a:gd name="connsiteY1" fmla="*/ 1647730 h 1747318"/>
                <a:gd name="connsiteX2" fmla="*/ 135802 w 325925"/>
                <a:gd name="connsiteY2" fmla="*/ 1566249 h 1747318"/>
                <a:gd name="connsiteX3" fmla="*/ 208230 w 325925"/>
                <a:gd name="connsiteY3" fmla="*/ 1493821 h 1747318"/>
                <a:gd name="connsiteX4" fmla="*/ 280657 w 325925"/>
                <a:gd name="connsiteY4" fmla="*/ 1439501 h 1747318"/>
                <a:gd name="connsiteX5" fmla="*/ 280657 w 325925"/>
                <a:gd name="connsiteY5" fmla="*/ 1358019 h 1747318"/>
                <a:gd name="connsiteX6" fmla="*/ 280657 w 325925"/>
                <a:gd name="connsiteY6" fmla="*/ 1358019 h 1747318"/>
                <a:gd name="connsiteX7" fmla="*/ 325925 w 325925"/>
                <a:gd name="connsiteY7" fmla="*/ 1204110 h 1747318"/>
                <a:gd name="connsiteX8" fmla="*/ 307818 w 325925"/>
                <a:gd name="connsiteY8" fmla="*/ 1131683 h 1747318"/>
                <a:gd name="connsiteX9" fmla="*/ 217283 w 325925"/>
                <a:gd name="connsiteY9" fmla="*/ 1077362 h 1747318"/>
                <a:gd name="connsiteX10" fmla="*/ 135802 w 325925"/>
                <a:gd name="connsiteY10" fmla="*/ 1068308 h 1747318"/>
                <a:gd name="connsiteX11" fmla="*/ 126748 w 325925"/>
                <a:gd name="connsiteY11" fmla="*/ 995881 h 1747318"/>
                <a:gd name="connsiteX12" fmla="*/ 153909 w 325925"/>
                <a:gd name="connsiteY12" fmla="*/ 914400 h 1747318"/>
                <a:gd name="connsiteX13" fmla="*/ 153909 w 325925"/>
                <a:gd name="connsiteY13" fmla="*/ 805758 h 1747318"/>
                <a:gd name="connsiteX14" fmla="*/ 63374 w 325925"/>
                <a:gd name="connsiteY14" fmla="*/ 787651 h 1747318"/>
                <a:gd name="connsiteX15" fmla="*/ 0 w 325925"/>
                <a:gd name="connsiteY15" fmla="*/ 715223 h 1747318"/>
                <a:gd name="connsiteX16" fmla="*/ 9053 w 325925"/>
                <a:gd name="connsiteY16" fmla="*/ 633742 h 1747318"/>
                <a:gd name="connsiteX17" fmla="*/ 63374 w 325925"/>
                <a:gd name="connsiteY17" fmla="*/ 543207 h 1747318"/>
                <a:gd name="connsiteX18" fmla="*/ 126748 w 325925"/>
                <a:gd name="connsiteY18" fmla="*/ 488887 h 1747318"/>
                <a:gd name="connsiteX19" fmla="*/ 99588 w 325925"/>
                <a:gd name="connsiteY19" fmla="*/ 434566 h 1747318"/>
                <a:gd name="connsiteX20" fmla="*/ 108641 w 325925"/>
                <a:gd name="connsiteY20" fmla="*/ 380245 h 1747318"/>
                <a:gd name="connsiteX21" fmla="*/ 135802 w 325925"/>
                <a:gd name="connsiteY21" fmla="*/ 316871 h 1747318"/>
                <a:gd name="connsiteX22" fmla="*/ 162962 w 325925"/>
                <a:gd name="connsiteY22" fmla="*/ 307817 h 1747318"/>
                <a:gd name="connsiteX23" fmla="*/ 135802 w 325925"/>
                <a:gd name="connsiteY23" fmla="*/ 262550 h 1747318"/>
                <a:gd name="connsiteX24" fmla="*/ 126748 w 325925"/>
                <a:gd name="connsiteY24" fmla="*/ 199176 h 1747318"/>
                <a:gd name="connsiteX25" fmla="*/ 126748 w 325925"/>
                <a:gd name="connsiteY25" fmla="*/ 199176 h 1747318"/>
                <a:gd name="connsiteX26" fmla="*/ 144855 w 325925"/>
                <a:gd name="connsiteY26" fmla="*/ 99588 h 1747318"/>
                <a:gd name="connsiteX27" fmla="*/ 172016 w 325925"/>
                <a:gd name="connsiteY27" fmla="*/ 45267 h 1747318"/>
                <a:gd name="connsiteX28" fmla="*/ 181069 w 325925"/>
                <a:gd name="connsiteY28" fmla="*/ 0 h 1747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25925" h="1747318">
                  <a:moveTo>
                    <a:pt x="108641" y="1747318"/>
                  </a:moveTo>
                  <a:lnTo>
                    <a:pt x="117695" y="1647730"/>
                  </a:lnTo>
                  <a:lnTo>
                    <a:pt x="135802" y="1566249"/>
                  </a:lnTo>
                  <a:lnTo>
                    <a:pt x="208230" y="1493821"/>
                  </a:lnTo>
                  <a:lnTo>
                    <a:pt x="280657" y="1439501"/>
                  </a:lnTo>
                  <a:lnTo>
                    <a:pt x="280657" y="1358019"/>
                  </a:lnTo>
                  <a:lnTo>
                    <a:pt x="280657" y="1358019"/>
                  </a:lnTo>
                  <a:lnTo>
                    <a:pt x="325925" y="1204110"/>
                  </a:lnTo>
                  <a:lnTo>
                    <a:pt x="307818" y="1131683"/>
                  </a:lnTo>
                  <a:lnTo>
                    <a:pt x="217283" y="1077362"/>
                  </a:lnTo>
                  <a:lnTo>
                    <a:pt x="135802" y="1068308"/>
                  </a:lnTo>
                  <a:lnTo>
                    <a:pt x="126748" y="995881"/>
                  </a:lnTo>
                  <a:lnTo>
                    <a:pt x="153909" y="914400"/>
                  </a:lnTo>
                  <a:lnTo>
                    <a:pt x="153909" y="805758"/>
                  </a:lnTo>
                  <a:lnTo>
                    <a:pt x="63374" y="787651"/>
                  </a:lnTo>
                  <a:lnTo>
                    <a:pt x="0" y="715223"/>
                  </a:lnTo>
                  <a:lnTo>
                    <a:pt x="9053" y="633742"/>
                  </a:lnTo>
                  <a:lnTo>
                    <a:pt x="63374" y="543207"/>
                  </a:lnTo>
                  <a:lnTo>
                    <a:pt x="126748" y="488887"/>
                  </a:lnTo>
                  <a:lnTo>
                    <a:pt x="99588" y="434566"/>
                  </a:lnTo>
                  <a:lnTo>
                    <a:pt x="108641" y="380245"/>
                  </a:lnTo>
                  <a:lnTo>
                    <a:pt x="135802" y="316871"/>
                  </a:lnTo>
                  <a:lnTo>
                    <a:pt x="162962" y="307817"/>
                  </a:lnTo>
                  <a:lnTo>
                    <a:pt x="135802" y="262550"/>
                  </a:lnTo>
                  <a:lnTo>
                    <a:pt x="126748" y="199176"/>
                  </a:lnTo>
                  <a:lnTo>
                    <a:pt x="126748" y="199176"/>
                  </a:lnTo>
                  <a:lnTo>
                    <a:pt x="144855" y="99588"/>
                  </a:lnTo>
                  <a:lnTo>
                    <a:pt x="172016" y="45267"/>
                  </a:lnTo>
                  <a:lnTo>
                    <a:pt x="181069" y="0"/>
                  </a:lnTo>
                </a:path>
              </a:pathLst>
            </a:custGeom>
            <a:noFill/>
            <a:ln w="19050">
              <a:solidFill>
                <a:srgbClr val="47505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93" name="Полилиния 92"/>
            <p:cNvSpPr/>
            <p:nvPr/>
          </p:nvSpPr>
          <p:spPr>
            <a:xfrm>
              <a:off x="4255882" y="1924752"/>
              <a:ext cx="200046" cy="367851"/>
            </a:xfrm>
            <a:custGeom>
              <a:avLst/>
              <a:gdLst>
                <a:gd name="connsiteX0" fmla="*/ 0 w 228600"/>
                <a:gd name="connsiteY0" fmla="*/ 0 h 412750"/>
                <a:gd name="connsiteX1" fmla="*/ 63500 w 228600"/>
                <a:gd name="connsiteY1" fmla="*/ 228600 h 412750"/>
                <a:gd name="connsiteX2" fmla="*/ 101600 w 228600"/>
                <a:gd name="connsiteY2" fmla="*/ 190500 h 412750"/>
                <a:gd name="connsiteX3" fmla="*/ 139700 w 228600"/>
                <a:gd name="connsiteY3" fmla="*/ 209550 h 412750"/>
                <a:gd name="connsiteX4" fmla="*/ 120650 w 228600"/>
                <a:gd name="connsiteY4" fmla="*/ 266700 h 412750"/>
                <a:gd name="connsiteX5" fmla="*/ 76200 w 228600"/>
                <a:gd name="connsiteY5" fmla="*/ 254000 h 412750"/>
                <a:gd name="connsiteX6" fmla="*/ 95250 w 228600"/>
                <a:gd name="connsiteY6" fmla="*/ 381000 h 412750"/>
                <a:gd name="connsiteX7" fmla="*/ 228600 w 228600"/>
                <a:gd name="connsiteY7" fmla="*/ 412750 h 41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600" h="412750">
                  <a:moveTo>
                    <a:pt x="0" y="0"/>
                  </a:moveTo>
                  <a:lnTo>
                    <a:pt x="63500" y="228600"/>
                  </a:lnTo>
                  <a:lnTo>
                    <a:pt x="101600" y="190500"/>
                  </a:lnTo>
                  <a:lnTo>
                    <a:pt x="139700" y="209550"/>
                  </a:lnTo>
                  <a:lnTo>
                    <a:pt x="120650" y="266700"/>
                  </a:lnTo>
                  <a:lnTo>
                    <a:pt x="76200" y="254000"/>
                  </a:lnTo>
                  <a:lnTo>
                    <a:pt x="95250" y="381000"/>
                  </a:lnTo>
                  <a:lnTo>
                    <a:pt x="228600" y="41275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94" name="Полилиния 93"/>
            <p:cNvSpPr/>
            <p:nvPr/>
          </p:nvSpPr>
          <p:spPr>
            <a:xfrm>
              <a:off x="3672414" y="5235414"/>
              <a:ext cx="355637" cy="633836"/>
            </a:xfrm>
            <a:custGeom>
              <a:avLst/>
              <a:gdLst>
                <a:gd name="connsiteX0" fmla="*/ 406400 w 406400"/>
                <a:gd name="connsiteY0" fmla="*/ 19050 h 711200"/>
                <a:gd name="connsiteX1" fmla="*/ 6350 w 406400"/>
                <a:gd name="connsiteY1" fmla="*/ 711200 h 711200"/>
                <a:gd name="connsiteX2" fmla="*/ 0 w 406400"/>
                <a:gd name="connsiteY2" fmla="*/ 539750 h 711200"/>
                <a:gd name="connsiteX3" fmla="*/ 31750 w 406400"/>
                <a:gd name="connsiteY3" fmla="*/ 495300 h 711200"/>
                <a:gd name="connsiteX4" fmla="*/ 88900 w 406400"/>
                <a:gd name="connsiteY4" fmla="*/ 476250 h 711200"/>
                <a:gd name="connsiteX5" fmla="*/ 101600 w 406400"/>
                <a:gd name="connsiteY5" fmla="*/ 393700 h 711200"/>
                <a:gd name="connsiteX6" fmla="*/ 177800 w 406400"/>
                <a:gd name="connsiteY6" fmla="*/ 273050 h 711200"/>
                <a:gd name="connsiteX7" fmla="*/ 177800 w 406400"/>
                <a:gd name="connsiteY7" fmla="*/ 228600 h 711200"/>
                <a:gd name="connsiteX8" fmla="*/ 177800 w 406400"/>
                <a:gd name="connsiteY8" fmla="*/ 152400 h 711200"/>
                <a:gd name="connsiteX9" fmla="*/ 177800 w 406400"/>
                <a:gd name="connsiteY9" fmla="*/ 114300 h 711200"/>
                <a:gd name="connsiteX10" fmla="*/ 279400 w 406400"/>
                <a:gd name="connsiteY10" fmla="*/ 146050 h 711200"/>
                <a:gd name="connsiteX11" fmla="*/ 285750 w 406400"/>
                <a:gd name="connsiteY11" fmla="*/ 31750 h 711200"/>
                <a:gd name="connsiteX12" fmla="*/ 355600 w 406400"/>
                <a:gd name="connsiteY12" fmla="*/ 0 h 711200"/>
                <a:gd name="connsiteX13" fmla="*/ 406400 w 406400"/>
                <a:gd name="connsiteY13" fmla="*/ 1905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6400" h="711200">
                  <a:moveTo>
                    <a:pt x="406400" y="19050"/>
                  </a:moveTo>
                  <a:lnTo>
                    <a:pt x="6350" y="711200"/>
                  </a:lnTo>
                  <a:lnTo>
                    <a:pt x="0" y="539750"/>
                  </a:lnTo>
                  <a:lnTo>
                    <a:pt x="31750" y="495300"/>
                  </a:lnTo>
                  <a:lnTo>
                    <a:pt x="88900" y="476250"/>
                  </a:lnTo>
                  <a:lnTo>
                    <a:pt x="101600" y="393700"/>
                  </a:lnTo>
                  <a:lnTo>
                    <a:pt x="177800" y="273050"/>
                  </a:lnTo>
                  <a:lnTo>
                    <a:pt x="177800" y="228600"/>
                  </a:lnTo>
                  <a:lnTo>
                    <a:pt x="177800" y="152400"/>
                  </a:lnTo>
                  <a:lnTo>
                    <a:pt x="177800" y="114300"/>
                  </a:lnTo>
                  <a:lnTo>
                    <a:pt x="279400" y="146050"/>
                  </a:lnTo>
                  <a:lnTo>
                    <a:pt x="285750" y="31750"/>
                  </a:lnTo>
                  <a:lnTo>
                    <a:pt x="355600" y="0"/>
                  </a:lnTo>
                  <a:lnTo>
                    <a:pt x="406400" y="19050"/>
                  </a:lnTo>
                  <a:close/>
                </a:path>
              </a:pathLst>
            </a:custGeom>
            <a:solidFill>
              <a:srgbClr val="F2F2F2"/>
            </a:solidFill>
            <a:ln>
              <a:solidFill>
                <a:srgbClr val="F3F3F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95" name="Полилиния 94"/>
            <p:cNvSpPr/>
            <p:nvPr/>
          </p:nvSpPr>
          <p:spPr>
            <a:xfrm>
              <a:off x="1775553" y="5137133"/>
              <a:ext cx="3081898" cy="1379736"/>
            </a:xfrm>
            <a:custGeom>
              <a:avLst/>
              <a:gdLst>
                <a:gd name="connsiteX0" fmla="*/ 3521798 w 3521798"/>
                <a:gd name="connsiteY0" fmla="*/ 1548142 h 1548142"/>
                <a:gd name="connsiteX1" fmla="*/ 3431263 w 3521798"/>
                <a:gd name="connsiteY1" fmla="*/ 1412340 h 1548142"/>
                <a:gd name="connsiteX2" fmla="*/ 3385996 w 3521798"/>
                <a:gd name="connsiteY2" fmla="*/ 1204111 h 1548142"/>
                <a:gd name="connsiteX3" fmla="*/ 3295461 w 3521798"/>
                <a:gd name="connsiteY3" fmla="*/ 1032095 h 1548142"/>
                <a:gd name="connsiteX4" fmla="*/ 3204926 w 3521798"/>
                <a:gd name="connsiteY4" fmla="*/ 1013988 h 1548142"/>
                <a:gd name="connsiteX5" fmla="*/ 3150606 w 3521798"/>
                <a:gd name="connsiteY5" fmla="*/ 950614 h 1548142"/>
                <a:gd name="connsiteX6" fmla="*/ 3096285 w 3521798"/>
                <a:gd name="connsiteY6" fmla="*/ 841972 h 1548142"/>
                <a:gd name="connsiteX7" fmla="*/ 2860895 w 3521798"/>
                <a:gd name="connsiteY7" fmla="*/ 878186 h 1548142"/>
                <a:gd name="connsiteX8" fmla="*/ 2697932 w 3521798"/>
                <a:gd name="connsiteY8" fmla="*/ 841972 h 1548142"/>
                <a:gd name="connsiteX9" fmla="*/ 2534970 w 3521798"/>
                <a:gd name="connsiteY9" fmla="*/ 697117 h 1548142"/>
                <a:gd name="connsiteX10" fmla="*/ 2426328 w 3521798"/>
                <a:gd name="connsiteY10" fmla="*/ 715224 h 1548142"/>
                <a:gd name="connsiteX11" fmla="*/ 2353901 w 3521798"/>
                <a:gd name="connsiteY11" fmla="*/ 805758 h 1548142"/>
                <a:gd name="connsiteX12" fmla="*/ 2290526 w 3521798"/>
                <a:gd name="connsiteY12" fmla="*/ 805758 h 1548142"/>
                <a:gd name="connsiteX13" fmla="*/ 2163778 w 3521798"/>
                <a:gd name="connsiteY13" fmla="*/ 724277 h 1548142"/>
                <a:gd name="connsiteX14" fmla="*/ 2037029 w 3521798"/>
                <a:gd name="connsiteY14" fmla="*/ 669956 h 1548142"/>
                <a:gd name="connsiteX15" fmla="*/ 1955548 w 3521798"/>
                <a:gd name="connsiteY15" fmla="*/ 615635 h 1548142"/>
                <a:gd name="connsiteX16" fmla="*/ 1874067 w 3521798"/>
                <a:gd name="connsiteY16" fmla="*/ 642796 h 1548142"/>
                <a:gd name="connsiteX17" fmla="*/ 1747318 w 3521798"/>
                <a:gd name="connsiteY17" fmla="*/ 642796 h 1548142"/>
                <a:gd name="connsiteX18" fmla="*/ 1692998 w 3521798"/>
                <a:gd name="connsiteY18" fmla="*/ 660903 h 1548142"/>
                <a:gd name="connsiteX19" fmla="*/ 1593410 w 3521798"/>
                <a:gd name="connsiteY19" fmla="*/ 706170 h 1548142"/>
                <a:gd name="connsiteX20" fmla="*/ 1511928 w 3521798"/>
                <a:gd name="connsiteY20" fmla="*/ 688063 h 1548142"/>
                <a:gd name="connsiteX21" fmla="*/ 1475714 w 3521798"/>
                <a:gd name="connsiteY21" fmla="*/ 570368 h 1548142"/>
                <a:gd name="connsiteX22" fmla="*/ 1412340 w 3521798"/>
                <a:gd name="connsiteY22" fmla="*/ 516047 h 1548142"/>
                <a:gd name="connsiteX23" fmla="*/ 1367073 w 3521798"/>
                <a:gd name="connsiteY23" fmla="*/ 488887 h 1548142"/>
                <a:gd name="connsiteX24" fmla="*/ 1339913 w 3521798"/>
                <a:gd name="connsiteY24" fmla="*/ 470780 h 1548142"/>
                <a:gd name="connsiteX25" fmla="*/ 1403287 w 3521798"/>
                <a:gd name="connsiteY25" fmla="*/ 316871 h 1548142"/>
                <a:gd name="connsiteX26" fmla="*/ 1222217 w 3521798"/>
                <a:gd name="connsiteY26" fmla="*/ 289711 h 1548142"/>
                <a:gd name="connsiteX27" fmla="*/ 1167897 w 3521798"/>
                <a:gd name="connsiteY27" fmla="*/ 353085 h 1548142"/>
                <a:gd name="connsiteX28" fmla="*/ 896293 w 3521798"/>
                <a:gd name="connsiteY28" fmla="*/ 307818 h 1548142"/>
                <a:gd name="connsiteX29" fmla="*/ 869132 w 3521798"/>
                <a:gd name="connsiteY29" fmla="*/ 271604 h 1548142"/>
                <a:gd name="connsiteX30" fmla="*/ 787651 w 3521798"/>
                <a:gd name="connsiteY30" fmla="*/ 271604 h 1548142"/>
                <a:gd name="connsiteX31" fmla="*/ 715223 w 3521798"/>
                <a:gd name="connsiteY31" fmla="*/ 280657 h 1548142"/>
                <a:gd name="connsiteX32" fmla="*/ 660903 w 3521798"/>
                <a:gd name="connsiteY32" fmla="*/ 325925 h 1548142"/>
                <a:gd name="connsiteX33" fmla="*/ 570368 w 3521798"/>
                <a:gd name="connsiteY33" fmla="*/ 226336 h 1548142"/>
                <a:gd name="connsiteX34" fmla="*/ 606582 w 3521798"/>
                <a:gd name="connsiteY34" fmla="*/ 135802 h 1548142"/>
                <a:gd name="connsiteX35" fmla="*/ 552261 w 3521798"/>
                <a:gd name="connsiteY35" fmla="*/ 190123 h 1548142"/>
                <a:gd name="connsiteX36" fmla="*/ 461726 w 3521798"/>
                <a:gd name="connsiteY36" fmla="*/ 235390 h 1548142"/>
                <a:gd name="connsiteX37" fmla="*/ 307817 w 3521798"/>
                <a:gd name="connsiteY37" fmla="*/ 162962 h 1548142"/>
                <a:gd name="connsiteX38" fmla="*/ 181069 w 3521798"/>
                <a:gd name="connsiteY38" fmla="*/ 108641 h 1548142"/>
                <a:gd name="connsiteX39" fmla="*/ 45267 w 3521798"/>
                <a:gd name="connsiteY39" fmla="*/ 81481 h 1548142"/>
                <a:gd name="connsiteX40" fmla="*/ 0 w 3521798"/>
                <a:gd name="connsiteY40" fmla="*/ 18107 h 1548142"/>
                <a:gd name="connsiteX41" fmla="*/ 0 w 3521798"/>
                <a:gd name="connsiteY41" fmla="*/ 0 h 154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521798" h="1548142">
                  <a:moveTo>
                    <a:pt x="3521798" y="1548142"/>
                  </a:moveTo>
                  <a:lnTo>
                    <a:pt x="3431263" y="1412340"/>
                  </a:lnTo>
                  <a:lnTo>
                    <a:pt x="3385996" y="1204111"/>
                  </a:lnTo>
                  <a:lnTo>
                    <a:pt x="3295461" y="1032095"/>
                  </a:lnTo>
                  <a:lnTo>
                    <a:pt x="3204926" y="1013988"/>
                  </a:lnTo>
                  <a:lnTo>
                    <a:pt x="3150606" y="950614"/>
                  </a:lnTo>
                  <a:lnTo>
                    <a:pt x="3096285" y="841972"/>
                  </a:lnTo>
                  <a:lnTo>
                    <a:pt x="2860895" y="878186"/>
                  </a:lnTo>
                  <a:lnTo>
                    <a:pt x="2697932" y="841972"/>
                  </a:lnTo>
                  <a:lnTo>
                    <a:pt x="2534970" y="697117"/>
                  </a:lnTo>
                  <a:lnTo>
                    <a:pt x="2426328" y="715224"/>
                  </a:lnTo>
                  <a:lnTo>
                    <a:pt x="2353901" y="805758"/>
                  </a:lnTo>
                  <a:lnTo>
                    <a:pt x="2290526" y="805758"/>
                  </a:lnTo>
                  <a:lnTo>
                    <a:pt x="2163778" y="724277"/>
                  </a:lnTo>
                  <a:lnTo>
                    <a:pt x="2037029" y="669956"/>
                  </a:lnTo>
                  <a:lnTo>
                    <a:pt x="1955548" y="615635"/>
                  </a:lnTo>
                  <a:lnTo>
                    <a:pt x="1874067" y="642796"/>
                  </a:lnTo>
                  <a:lnTo>
                    <a:pt x="1747318" y="642796"/>
                  </a:lnTo>
                  <a:lnTo>
                    <a:pt x="1692998" y="660903"/>
                  </a:lnTo>
                  <a:lnTo>
                    <a:pt x="1593410" y="706170"/>
                  </a:lnTo>
                  <a:lnTo>
                    <a:pt x="1511928" y="688063"/>
                  </a:lnTo>
                  <a:lnTo>
                    <a:pt x="1475714" y="570368"/>
                  </a:lnTo>
                  <a:cubicBezTo>
                    <a:pt x="1454589" y="552261"/>
                    <a:pt x="1434598" y="532741"/>
                    <a:pt x="1412340" y="516047"/>
                  </a:cubicBezTo>
                  <a:cubicBezTo>
                    <a:pt x="1398263" y="505489"/>
                    <a:pt x="1381995" y="498213"/>
                    <a:pt x="1367073" y="488887"/>
                  </a:cubicBezTo>
                  <a:cubicBezTo>
                    <a:pt x="1357846" y="483120"/>
                    <a:pt x="1339913" y="470780"/>
                    <a:pt x="1339913" y="470780"/>
                  </a:cubicBezTo>
                  <a:lnTo>
                    <a:pt x="1403287" y="316871"/>
                  </a:lnTo>
                  <a:lnTo>
                    <a:pt x="1222217" y="289711"/>
                  </a:lnTo>
                  <a:lnTo>
                    <a:pt x="1167897" y="353085"/>
                  </a:lnTo>
                  <a:lnTo>
                    <a:pt x="896293" y="307818"/>
                  </a:lnTo>
                  <a:lnTo>
                    <a:pt x="869132" y="271604"/>
                  </a:lnTo>
                  <a:lnTo>
                    <a:pt x="787651" y="271604"/>
                  </a:lnTo>
                  <a:lnTo>
                    <a:pt x="715223" y="280657"/>
                  </a:lnTo>
                  <a:lnTo>
                    <a:pt x="660903" y="325925"/>
                  </a:lnTo>
                  <a:lnTo>
                    <a:pt x="570368" y="226336"/>
                  </a:lnTo>
                  <a:lnTo>
                    <a:pt x="606582" y="135802"/>
                  </a:lnTo>
                  <a:lnTo>
                    <a:pt x="552261" y="190123"/>
                  </a:lnTo>
                  <a:lnTo>
                    <a:pt x="461726" y="235390"/>
                  </a:lnTo>
                  <a:lnTo>
                    <a:pt x="307817" y="162962"/>
                  </a:lnTo>
                  <a:lnTo>
                    <a:pt x="181069" y="108641"/>
                  </a:lnTo>
                  <a:lnTo>
                    <a:pt x="45267" y="81481"/>
                  </a:lnTo>
                  <a:lnTo>
                    <a:pt x="0" y="18107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96" name="Полилиния 95"/>
            <p:cNvSpPr/>
            <p:nvPr/>
          </p:nvSpPr>
          <p:spPr>
            <a:xfrm>
              <a:off x="3661301" y="5722109"/>
              <a:ext cx="16671" cy="141481"/>
            </a:xfrm>
            <a:custGeom>
              <a:avLst/>
              <a:gdLst>
                <a:gd name="connsiteX0" fmla="*/ 0 w 19050"/>
                <a:gd name="connsiteY0" fmla="*/ 0 h 158750"/>
                <a:gd name="connsiteX1" fmla="*/ 19050 w 19050"/>
                <a:gd name="connsiteY1" fmla="*/ 158750 h 15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58750">
                  <a:moveTo>
                    <a:pt x="0" y="0"/>
                  </a:moveTo>
                  <a:lnTo>
                    <a:pt x="19050" y="15875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97" name="Полилиния 96"/>
            <p:cNvSpPr/>
            <p:nvPr/>
          </p:nvSpPr>
          <p:spPr>
            <a:xfrm>
              <a:off x="5094964" y="3056602"/>
              <a:ext cx="166705" cy="311259"/>
            </a:xfrm>
            <a:custGeom>
              <a:avLst/>
              <a:gdLst>
                <a:gd name="connsiteX0" fmla="*/ 12700 w 190500"/>
                <a:gd name="connsiteY0" fmla="*/ 349250 h 349250"/>
                <a:gd name="connsiteX1" fmla="*/ 0 w 190500"/>
                <a:gd name="connsiteY1" fmla="*/ 260350 h 349250"/>
                <a:gd name="connsiteX2" fmla="*/ 63500 w 190500"/>
                <a:gd name="connsiteY2" fmla="*/ 260350 h 349250"/>
                <a:gd name="connsiteX3" fmla="*/ 114300 w 190500"/>
                <a:gd name="connsiteY3" fmla="*/ 0 h 349250"/>
                <a:gd name="connsiteX4" fmla="*/ 190500 w 190500"/>
                <a:gd name="connsiteY4" fmla="*/ 63500 h 349250"/>
                <a:gd name="connsiteX5" fmla="*/ 12700 w 190500"/>
                <a:gd name="connsiteY5" fmla="*/ 349250 h 34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00" h="349250">
                  <a:moveTo>
                    <a:pt x="12700" y="349250"/>
                  </a:moveTo>
                  <a:lnTo>
                    <a:pt x="0" y="260350"/>
                  </a:lnTo>
                  <a:lnTo>
                    <a:pt x="63500" y="260350"/>
                  </a:lnTo>
                  <a:lnTo>
                    <a:pt x="114300" y="0"/>
                  </a:lnTo>
                  <a:lnTo>
                    <a:pt x="190500" y="63500"/>
                  </a:lnTo>
                  <a:lnTo>
                    <a:pt x="12700" y="349250"/>
                  </a:lnTo>
                  <a:close/>
                </a:path>
              </a:pathLst>
            </a:custGeom>
            <a:solidFill>
              <a:srgbClr val="F2F2F2"/>
            </a:solidFill>
            <a:ln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98" name="Полилиния 97"/>
            <p:cNvSpPr/>
            <p:nvPr/>
          </p:nvSpPr>
          <p:spPr>
            <a:xfrm>
              <a:off x="5089407" y="3282972"/>
              <a:ext cx="55568" cy="5659"/>
            </a:xfrm>
            <a:custGeom>
              <a:avLst/>
              <a:gdLst>
                <a:gd name="connsiteX0" fmla="*/ 63500 w 63500"/>
                <a:gd name="connsiteY0" fmla="*/ 0 h 6350"/>
                <a:gd name="connsiteX1" fmla="*/ 0 w 63500"/>
                <a:gd name="connsiteY1" fmla="*/ 6350 h 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500" h="6350">
                  <a:moveTo>
                    <a:pt x="63500" y="0"/>
                  </a:moveTo>
                  <a:lnTo>
                    <a:pt x="0" y="635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99" name="Полилиния 98"/>
            <p:cNvSpPr/>
            <p:nvPr/>
          </p:nvSpPr>
          <p:spPr>
            <a:xfrm>
              <a:off x="1965696" y="1950023"/>
              <a:ext cx="1410226" cy="3203248"/>
            </a:xfrm>
            <a:custGeom>
              <a:avLst/>
              <a:gdLst>
                <a:gd name="connsiteX0" fmla="*/ 1231271 w 1611517"/>
                <a:gd name="connsiteY0" fmla="*/ 0 h 3594226"/>
                <a:gd name="connsiteX1" fmla="*/ 1611517 w 1611517"/>
                <a:gd name="connsiteY1" fmla="*/ 561315 h 3594226"/>
                <a:gd name="connsiteX2" fmla="*/ 1475715 w 1611517"/>
                <a:gd name="connsiteY2" fmla="*/ 869133 h 3594226"/>
                <a:gd name="connsiteX3" fmla="*/ 1285592 w 1611517"/>
                <a:gd name="connsiteY3" fmla="*/ 1140737 h 3594226"/>
                <a:gd name="connsiteX4" fmla="*/ 1276538 w 1611517"/>
                <a:gd name="connsiteY4" fmla="*/ 1575303 h 3594226"/>
                <a:gd name="connsiteX5" fmla="*/ 977774 w 1611517"/>
                <a:gd name="connsiteY5" fmla="*/ 1828800 h 3594226"/>
                <a:gd name="connsiteX6" fmla="*/ 914400 w 1611517"/>
                <a:gd name="connsiteY6" fmla="*/ 1973655 h 3594226"/>
                <a:gd name="connsiteX7" fmla="*/ 851026 w 1611517"/>
                <a:gd name="connsiteY7" fmla="*/ 2154725 h 3594226"/>
                <a:gd name="connsiteX8" fmla="*/ 733330 w 1611517"/>
                <a:gd name="connsiteY8" fmla="*/ 2534970 h 3594226"/>
                <a:gd name="connsiteX9" fmla="*/ 633742 w 1611517"/>
                <a:gd name="connsiteY9" fmla="*/ 2743200 h 3594226"/>
                <a:gd name="connsiteX10" fmla="*/ 443620 w 1611517"/>
                <a:gd name="connsiteY10" fmla="*/ 3195873 h 3594226"/>
                <a:gd name="connsiteX11" fmla="*/ 235390 w 1611517"/>
                <a:gd name="connsiteY11" fmla="*/ 3503691 h 3594226"/>
                <a:gd name="connsiteX12" fmla="*/ 0 w 1611517"/>
                <a:gd name="connsiteY12" fmla="*/ 3594226 h 3594226"/>
                <a:gd name="connsiteX13" fmla="*/ 54321 w 1611517"/>
                <a:gd name="connsiteY13" fmla="*/ 3567065 h 359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1517" h="3594226">
                  <a:moveTo>
                    <a:pt x="1231271" y="0"/>
                  </a:moveTo>
                  <a:lnTo>
                    <a:pt x="1611517" y="561315"/>
                  </a:lnTo>
                  <a:lnTo>
                    <a:pt x="1475715" y="869133"/>
                  </a:lnTo>
                  <a:lnTo>
                    <a:pt x="1285592" y="1140737"/>
                  </a:lnTo>
                  <a:lnTo>
                    <a:pt x="1276538" y="1575303"/>
                  </a:lnTo>
                  <a:lnTo>
                    <a:pt x="977774" y="1828800"/>
                  </a:lnTo>
                  <a:lnTo>
                    <a:pt x="914400" y="1973655"/>
                  </a:lnTo>
                  <a:lnTo>
                    <a:pt x="851026" y="2154725"/>
                  </a:lnTo>
                  <a:lnTo>
                    <a:pt x="733330" y="2534970"/>
                  </a:lnTo>
                  <a:lnTo>
                    <a:pt x="633742" y="2743200"/>
                  </a:lnTo>
                  <a:lnTo>
                    <a:pt x="443620" y="3195873"/>
                  </a:lnTo>
                  <a:lnTo>
                    <a:pt x="235390" y="3503691"/>
                  </a:lnTo>
                  <a:lnTo>
                    <a:pt x="0" y="3594226"/>
                  </a:lnTo>
                  <a:lnTo>
                    <a:pt x="54321" y="3567065"/>
                  </a:ln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100" name="Полилиния 99"/>
            <p:cNvSpPr/>
            <p:nvPr/>
          </p:nvSpPr>
          <p:spPr>
            <a:xfrm>
              <a:off x="2544047" y="4394819"/>
              <a:ext cx="1061630" cy="1879991"/>
            </a:xfrm>
            <a:custGeom>
              <a:avLst/>
              <a:gdLst>
                <a:gd name="connsiteX0" fmla="*/ 0 w 1213164"/>
                <a:gd name="connsiteY0" fmla="*/ 0 h 2109457"/>
                <a:gd name="connsiteX1" fmla="*/ 181069 w 1213164"/>
                <a:gd name="connsiteY1" fmla="*/ 425513 h 2109457"/>
                <a:gd name="connsiteX2" fmla="*/ 407406 w 1213164"/>
                <a:gd name="connsiteY2" fmla="*/ 497941 h 2109457"/>
                <a:gd name="connsiteX3" fmla="*/ 1213164 w 1213164"/>
                <a:gd name="connsiteY3" fmla="*/ 715224 h 2109457"/>
                <a:gd name="connsiteX4" fmla="*/ 1195057 w 1213164"/>
                <a:gd name="connsiteY4" fmla="*/ 1122630 h 2109457"/>
                <a:gd name="connsiteX5" fmla="*/ 932507 w 1213164"/>
                <a:gd name="connsiteY5" fmla="*/ 1448554 h 2109457"/>
                <a:gd name="connsiteX6" fmla="*/ 443620 w 1213164"/>
                <a:gd name="connsiteY6" fmla="*/ 2109457 h 2109457"/>
                <a:gd name="connsiteX7" fmla="*/ 443620 w 1213164"/>
                <a:gd name="connsiteY7" fmla="*/ 2109457 h 2109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3164" h="2109457">
                  <a:moveTo>
                    <a:pt x="0" y="0"/>
                  </a:moveTo>
                  <a:lnTo>
                    <a:pt x="181069" y="425513"/>
                  </a:lnTo>
                  <a:lnTo>
                    <a:pt x="407406" y="497941"/>
                  </a:lnTo>
                  <a:lnTo>
                    <a:pt x="1213164" y="715224"/>
                  </a:lnTo>
                  <a:lnTo>
                    <a:pt x="1195057" y="1122630"/>
                  </a:lnTo>
                  <a:lnTo>
                    <a:pt x="932507" y="1448554"/>
                  </a:lnTo>
                  <a:lnTo>
                    <a:pt x="443620" y="2109457"/>
                  </a:lnTo>
                  <a:lnTo>
                    <a:pt x="443620" y="2109457"/>
                  </a:ln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101" name="Полилиния 100"/>
            <p:cNvSpPr/>
            <p:nvPr/>
          </p:nvSpPr>
          <p:spPr>
            <a:xfrm>
              <a:off x="2178066" y="5074994"/>
              <a:ext cx="7922" cy="806863"/>
            </a:xfrm>
            <a:custGeom>
              <a:avLst/>
              <a:gdLst>
                <a:gd name="connsiteX0" fmla="*/ 0 w 9053"/>
                <a:gd name="connsiteY0" fmla="*/ 0 h 905346"/>
                <a:gd name="connsiteX1" fmla="*/ 9053 w 9053"/>
                <a:gd name="connsiteY1" fmla="*/ 905346 h 90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53" h="905346">
                  <a:moveTo>
                    <a:pt x="0" y="0"/>
                  </a:moveTo>
                  <a:cubicBezTo>
                    <a:pt x="3018" y="301782"/>
                    <a:pt x="6035" y="603564"/>
                    <a:pt x="9053" y="905346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102" name="Полилиния 101"/>
            <p:cNvSpPr/>
            <p:nvPr/>
          </p:nvSpPr>
          <p:spPr>
            <a:xfrm>
              <a:off x="3597755" y="2369592"/>
              <a:ext cx="1006185" cy="2654580"/>
            </a:xfrm>
            <a:custGeom>
              <a:avLst/>
              <a:gdLst>
                <a:gd name="connsiteX0" fmla="*/ 1140736 w 1149805"/>
                <a:gd name="connsiteY0" fmla="*/ 0 h 2978590"/>
                <a:gd name="connsiteX1" fmla="*/ 1140736 w 1149805"/>
                <a:gd name="connsiteY1" fmla="*/ 0 h 2978590"/>
                <a:gd name="connsiteX2" fmla="*/ 1149790 w 1149805"/>
                <a:gd name="connsiteY2" fmla="*/ 217283 h 2978590"/>
                <a:gd name="connsiteX3" fmla="*/ 1149790 w 1149805"/>
                <a:gd name="connsiteY3" fmla="*/ 271604 h 2978590"/>
                <a:gd name="connsiteX4" fmla="*/ 1013988 w 1149805"/>
                <a:gd name="connsiteY4" fmla="*/ 660903 h 2978590"/>
                <a:gd name="connsiteX5" fmla="*/ 869132 w 1149805"/>
                <a:gd name="connsiteY5" fmla="*/ 1312753 h 2978590"/>
                <a:gd name="connsiteX6" fmla="*/ 642796 w 1149805"/>
                <a:gd name="connsiteY6" fmla="*/ 1964602 h 2978590"/>
                <a:gd name="connsiteX7" fmla="*/ 588475 w 1149805"/>
                <a:gd name="connsiteY7" fmla="*/ 2218099 h 2978590"/>
                <a:gd name="connsiteX8" fmla="*/ 470780 w 1149805"/>
                <a:gd name="connsiteY8" fmla="*/ 2507810 h 2978590"/>
                <a:gd name="connsiteX9" fmla="*/ 316871 w 1149805"/>
                <a:gd name="connsiteY9" fmla="*/ 2806574 h 2978590"/>
                <a:gd name="connsiteX10" fmla="*/ 199176 w 1149805"/>
                <a:gd name="connsiteY10" fmla="*/ 2842788 h 2978590"/>
                <a:gd name="connsiteX11" fmla="*/ 27160 w 1149805"/>
                <a:gd name="connsiteY11" fmla="*/ 2942376 h 2978590"/>
                <a:gd name="connsiteX12" fmla="*/ 0 w 1149805"/>
                <a:gd name="connsiteY12" fmla="*/ 2978590 h 297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49805" h="2978590">
                  <a:moveTo>
                    <a:pt x="1140736" y="0"/>
                  </a:moveTo>
                  <a:lnTo>
                    <a:pt x="1140736" y="0"/>
                  </a:lnTo>
                  <a:cubicBezTo>
                    <a:pt x="1150583" y="187084"/>
                    <a:pt x="1149790" y="114598"/>
                    <a:pt x="1149790" y="217283"/>
                  </a:cubicBezTo>
                  <a:lnTo>
                    <a:pt x="1149790" y="271604"/>
                  </a:lnTo>
                  <a:lnTo>
                    <a:pt x="1013988" y="660903"/>
                  </a:lnTo>
                  <a:lnTo>
                    <a:pt x="869132" y="1312753"/>
                  </a:lnTo>
                  <a:lnTo>
                    <a:pt x="642796" y="1964602"/>
                  </a:lnTo>
                  <a:lnTo>
                    <a:pt x="588475" y="2218099"/>
                  </a:lnTo>
                  <a:lnTo>
                    <a:pt x="470780" y="2507810"/>
                  </a:lnTo>
                  <a:lnTo>
                    <a:pt x="316871" y="2806574"/>
                  </a:lnTo>
                  <a:lnTo>
                    <a:pt x="199176" y="2842788"/>
                  </a:lnTo>
                  <a:lnTo>
                    <a:pt x="27160" y="2942376"/>
                  </a:lnTo>
                  <a:lnTo>
                    <a:pt x="0" y="2978590"/>
                  </a:ln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103" name="Полилиния 102"/>
            <p:cNvSpPr/>
            <p:nvPr/>
          </p:nvSpPr>
          <p:spPr>
            <a:xfrm>
              <a:off x="4050278" y="3966845"/>
              <a:ext cx="981469" cy="334792"/>
            </a:xfrm>
            <a:custGeom>
              <a:avLst/>
              <a:gdLst>
                <a:gd name="connsiteX0" fmla="*/ 996950 w 996950"/>
                <a:gd name="connsiteY0" fmla="*/ 0 h 355600"/>
                <a:gd name="connsiteX1" fmla="*/ 704850 w 996950"/>
                <a:gd name="connsiteY1" fmla="*/ 95250 h 355600"/>
                <a:gd name="connsiteX2" fmla="*/ 546100 w 996950"/>
                <a:gd name="connsiteY2" fmla="*/ 196850 h 355600"/>
                <a:gd name="connsiteX3" fmla="*/ 419100 w 996950"/>
                <a:gd name="connsiteY3" fmla="*/ 298450 h 355600"/>
                <a:gd name="connsiteX4" fmla="*/ 247650 w 996950"/>
                <a:gd name="connsiteY4" fmla="*/ 355600 h 355600"/>
                <a:gd name="connsiteX5" fmla="*/ 0 w 996950"/>
                <a:gd name="connsiteY5" fmla="*/ 9525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6950" h="355600">
                  <a:moveTo>
                    <a:pt x="996950" y="0"/>
                  </a:moveTo>
                  <a:lnTo>
                    <a:pt x="704850" y="95250"/>
                  </a:lnTo>
                  <a:lnTo>
                    <a:pt x="546100" y="196850"/>
                  </a:lnTo>
                  <a:lnTo>
                    <a:pt x="419100" y="298450"/>
                  </a:lnTo>
                  <a:lnTo>
                    <a:pt x="247650" y="355600"/>
                  </a:lnTo>
                  <a:lnTo>
                    <a:pt x="0" y="95250"/>
                  </a:ln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104" name="Полилиния 103"/>
            <p:cNvSpPr/>
            <p:nvPr/>
          </p:nvSpPr>
          <p:spPr>
            <a:xfrm>
              <a:off x="3052676" y="3345475"/>
              <a:ext cx="1544910" cy="1492698"/>
            </a:xfrm>
            <a:custGeom>
              <a:avLst/>
              <a:gdLst>
                <a:gd name="connsiteX0" fmla="*/ 1765425 w 1765425"/>
                <a:gd name="connsiteY0" fmla="*/ 1674892 h 1674892"/>
                <a:gd name="connsiteX1" fmla="*/ 1348966 w 1765425"/>
                <a:gd name="connsiteY1" fmla="*/ 1421395 h 1674892"/>
                <a:gd name="connsiteX2" fmla="*/ 1267485 w 1765425"/>
                <a:gd name="connsiteY2" fmla="*/ 986828 h 1674892"/>
                <a:gd name="connsiteX3" fmla="*/ 860079 w 1765425"/>
                <a:gd name="connsiteY3" fmla="*/ 398353 h 1674892"/>
                <a:gd name="connsiteX4" fmla="*/ 543207 w 1765425"/>
                <a:gd name="connsiteY4" fmla="*/ 262551 h 1674892"/>
                <a:gd name="connsiteX5" fmla="*/ 262550 w 1765425"/>
                <a:gd name="connsiteY5" fmla="*/ 126749 h 1674892"/>
                <a:gd name="connsiteX6" fmla="*/ 0 w 1765425"/>
                <a:gd name="connsiteY6" fmla="*/ 0 h 1674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5425" h="1674892">
                  <a:moveTo>
                    <a:pt x="1765425" y="1674892"/>
                  </a:moveTo>
                  <a:lnTo>
                    <a:pt x="1348966" y="1421395"/>
                  </a:lnTo>
                  <a:lnTo>
                    <a:pt x="1267485" y="986828"/>
                  </a:lnTo>
                  <a:lnTo>
                    <a:pt x="860079" y="398353"/>
                  </a:lnTo>
                  <a:lnTo>
                    <a:pt x="543207" y="262551"/>
                  </a:lnTo>
                  <a:lnTo>
                    <a:pt x="262550" y="126749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3304653" y="2373142"/>
              <a:ext cx="110916" cy="112960"/>
            </a:xfrm>
            <a:prstGeom prst="ellipse">
              <a:avLst/>
            </a:prstGeom>
            <a:solidFill>
              <a:srgbClr val="021D38"/>
            </a:solidFill>
            <a:ln>
              <a:solidFill>
                <a:srgbClr val="021D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4634300" y="4007945"/>
              <a:ext cx="110916" cy="112960"/>
            </a:xfrm>
            <a:prstGeom prst="ellipse">
              <a:avLst/>
            </a:prstGeom>
            <a:solidFill>
              <a:srgbClr val="021D38"/>
            </a:solidFill>
            <a:ln>
              <a:solidFill>
                <a:srgbClr val="021D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4540546" y="2522895"/>
              <a:ext cx="110916" cy="112960"/>
            </a:xfrm>
            <a:prstGeom prst="ellipse">
              <a:avLst/>
            </a:prstGeom>
            <a:solidFill>
              <a:srgbClr val="021D38"/>
            </a:solidFill>
            <a:ln>
              <a:solidFill>
                <a:srgbClr val="021D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4397203" y="2908174"/>
              <a:ext cx="110916" cy="112960"/>
            </a:xfrm>
            <a:prstGeom prst="ellipse">
              <a:avLst/>
            </a:prstGeom>
            <a:solidFill>
              <a:srgbClr val="021D38"/>
            </a:solidFill>
            <a:ln>
              <a:solidFill>
                <a:srgbClr val="021D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2488584" y="4320185"/>
              <a:ext cx="110916" cy="112960"/>
            </a:xfrm>
            <a:prstGeom prst="ellipse">
              <a:avLst/>
            </a:prstGeom>
            <a:solidFill>
              <a:srgbClr val="021D38"/>
            </a:solidFill>
            <a:ln>
              <a:solidFill>
                <a:srgbClr val="021D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110" name="Овал 109"/>
            <p:cNvSpPr/>
            <p:nvPr/>
          </p:nvSpPr>
          <p:spPr>
            <a:xfrm>
              <a:off x="3015443" y="3277313"/>
              <a:ext cx="110916" cy="112960"/>
            </a:xfrm>
            <a:prstGeom prst="ellipse">
              <a:avLst/>
            </a:prstGeom>
            <a:solidFill>
              <a:srgbClr val="021D38"/>
            </a:solidFill>
            <a:ln>
              <a:solidFill>
                <a:srgbClr val="021D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3070486" y="5821707"/>
              <a:ext cx="110916" cy="112960"/>
            </a:xfrm>
            <a:prstGeom prst="ellipse">
              <a:avLst/>
            </a:prstGeom>
            <a:solidFill>
              <a:srgbClr val="021D38"/>
            </a:solidFill>
            <a:ln>
              <a:solidFill>
                <a:srgbClr val="021D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112" name="Полилиния 111"/>
            <p:cNvSpPr/>
            <p:nvPr/>
          </p:nvSpPr>
          <p:spPr>
            <a:xfrm>
              <a:off x="1960909" y="1452205"/>
              <a:ext cx="216717" cy="152800"/>
            </a:xfrm>
            <a:custGeom>
              <a:avLst/>
              <a:gdLst>
                <a:gd name="connsiteX0" fmla="*/ 76200 w 247650"/>
                <a:gd name="connsiteY0" fmla="*/ 47625 h 171450"/>
                <a:gd name="connsiteX1" fmla="*/ 76200 w 247650"/>
                <a:gd name="connsiteY1" fmla="*/ 47625 h 171450"/>
                <a:gd name="connsiteX2" fmla="*/ 142875 w 247650"/>
                <a:gd name="connsiteY2" fmla="*/ 9525 h 171450"/>
                <a:gd name="connsiteX3" fmla="*/ 228600 w 247650"/>
                <a:gd name="connsiteY3" fmla="*/ 28575 h 171450"/>
                <a:gd name="connsiteX4" fmla="*/ 247650 w 247650"/>
                <a:gd name="connsiteY4" fmla="*/ 114300 h 171450"/>
                <a:gd name="connsiteX5" fmla="*/ 171450 w 247650"/>
                <a:gd name="connsiteY5" fmla="*/ 171450 h 171450"/>
                <a:gd name="connsiteX6" fmla="*/ 28575 w 247650"/>
                <a:gd name="connsiteY6" fmla="*/ 123825 h 171450"/>
                <a:gd name="connsiteX7" fmla="*/ 0 w 247650"/>
                <a:gd name="connsiteY7" fmla="*/ 9525 h 171450"/>
                <a:gd name="connsiteX8" fmla="*/ 38100 w 247650"/>
                <a:gd name="connsiteY8" fmla="*/ 0 h 171450"/>
                <a:gd name="connsiteX9" fmla="*/ 76200 w 247650"/>
                <a:gd name="connsiteY9" fmla="*/ 4762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7650" h="171450">
                  <a:moveTo>
                    <a:pt x="76200" y="47625"/>
                  </a:moveTo>
                  <a:lnTo>
                    <a:pt x="76200" y="47625"/>
                  </a:lnTo>
                  <a:lnTo>
                    <a:pt x="142875" y="9525"/>
                  </a:lnTo>
                  <a:lnTo>
                    <a:pt x="228600" y="28575"/>
                  </a:lnTo>
                  <a:lnTo>
                    <a:pt x="247650" y="114300"/>
                  </a:lnTo>
                  <a:lnTo>
                    <a:pt x="171450" y="171450"/>
                  </a:lnTo>
                  <a:lnTo>
                    <a:pt x="28575" y="123825"/>
                  </a:lnTo>
                  <a:lnTo>
                    <a:pt x="0" y="9525"/>
                  </a:lnTo>
                  <a:lnTo>
                    <a:pt x="38100" y="0"/>
                  </a:lnTo>
                  <a:lnTo>
                    <a:pt x="76200" y="476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3712992" y="3638026"/>
              <a:ext cx="110916" cy="112960"/>
            </a:xfrm>
            <a:prstGeom prst="ellipse">
              <a:avLst/>
            </a:prstGeom>
            <a:solidFill>
              <a:srgbClr val="021D38"/>
            </a:solidFill>
            <a:ln>
              <a:solidFill>
                <a:srgbClr val="021D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3352147" y="2229601"/>
              <a:ext cx="1133594" cy="219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>
                  <a:solidFill>
                    <a:srgbClr val="021D38"/>
                  </a:solidFill>
                  <a:latin typeface="Segoe UI Light" panose="020B0502040204020203" pitchFamily="34" charset="0"/>
                </a:rPr>
                <a:t>Пошехонье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3843027" y="2449520"/>
              <a:ext cx="1133594" cy="219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>
                  <a:solidFill>
                    <a:srgbClr val="021D38"/>
                  </a:solidFill>
                  <a:latin typeface="Segoe UI Light" panose="020B0502040204020203" pitchFamily="34" charset="0"/>
                </a:rPr>
                <a:t>Пречистое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3801212" y="2831643"/>
              <a:ext cx="1133594" cy="219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>
                  <a:solidFill>
                    <a:srgbClr val="021D38"/>
                  </a:solidFill>
                  <a:latin typeface="Segoe UI Light" panose="020B0502040204020203" pitchFamily="34" charset="0"/>
                </a:rPr>
                <a:t>Данилов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4750166" y="2407429"/>
              <a:ext cx="1133594" cy="219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>
                  <a:solidFill>
                    <a:srgbClr val="021D38"/>
                  </a:solidFill>
                  <a:latin typeface="Segoe UI Light" panose="020B0502040204020203" pitchFamily="34" charset="0"/>
                </a:rPr>
                <a:t>Любим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4243118" y="3764362"/>
              <a:ext cx="1133594" cy="219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>
                  <a:solidFill>
                    <a:srgbClr val="021D38"/>
                  </a:solidFill>
                  <a:latin typeface="Segoe UI Light" panose="020B0502040204020203" pitchFamily="34" charset="0"/>
                </a:rPr>
                <a:t>Некрасовское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1526898" y="2823309"/>
              <a:ext cx="1133594" cy="219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>
                  <a:solidFill>
                    <a:srgbClr val="021D38"/>
                  </a:solidFill>
                  <a:latin typeface="Segoe UI Light" panose="020B0502040204020203" pitchFamily="34" charset="0"/>
                </a:rPr>
                <a:t>Брейтово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1801455" y="3374556"/>
              <a:ext cx="1133594" cy="219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>
                  <a:solidFill>
                    <a:srgbClr val="021D38"/>
                  </a:solidFill>
                  <a:latin typeface="Segoe UI Light" panose="020B0502040204020203" pitchFamily="34" charset="0"/>
                </a:rPr>
                <a:t>Н. Некоуз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918422" y="3756765"/>
              <a:ext cx="1133594" cy="219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>
                  <a:solidFill>
                    <a:srgbClr val="021D38"/>
                  </a:solidFill>
                  <a:latin typeface="Segoe UI Light" panose="020B0502040204020203" pitchFamily="34" charset="0"/>
                </a:rPr>
                <a:t>Мышкин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3687630" y="4734632"/>
              <a:ext cx="1133594" cy="219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>
                  <a:solidFill>
                    <a:srgbClr val="021D38"/>
                  </a:solidFill>
                  <a:latin typeface="Segoe UI Light" panose="020B0502040204020203" pitchFamily="34" charset="0"/>
                </a:rPr>
                <a:t>Гаврилов-Ям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2717257" y="4638473"/>
              <a:ext cx="1193112" cy="256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>
                  <a:solidFill>
                    <a:srgbClr val="021D38"/>
                  </a:solidFill>
                  <a:latin typeface="Segoe UI Light" panose="020B0502040204020203" pitchFamily="34" charset="0"/>
                </a:rPr>
                <a:t>Борисоглебский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2042446" y="2493872"/>
              <a:ext cx="1133594" cy="3017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Рыбинское</a:t>
              </a:r>
            </a:p>
            <a:p>
              <a:pPr algn="ctr"/>
              <a:r>
                <a:rPr lang="ru-RU" sz="800" dirty="0" err="1">
                  <a:solidFill>
                    <a:schemeClr val="bg1"/>
                  </a:solidFill>
                  <a:latin typeface="Segoe UI Light" panose="020B0502040204020203" pitchFamily="34" charset="0"/>
                </a:rPr>
                <a:t>вдхр</a:t>
              </a:r>
              <a:r>
                <a:rPr lang="ru-RU" sz="800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.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5510076" y="2556931"/>
              <a:ext cx="1300299" cy="233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</a:rPr>
                <a:t>Костромская область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3901786" y="5332411"/>
              <a:ext cx="1300299" cy="233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</a:rPr>
                <a:t>Ивановская область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1426930" y="6035818"/>
              <a:ext cx="1300299" cy="233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</a:rPr>
                <a:t>Московская область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636759" y="4677221"/>
              <a:ext cx="1300299" cy="233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</a:rPr>
                <a:t>Тверская область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2265137" y="1339609"/>
              <a:ext cx="1094843" cy="448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</a:rPr>
                <a:t>Вологодская область</a:t>
              </a:r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4370643" y="2034962"/>
              <a:ext cx="183376" cy="1837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pic>
          <p:nvPicPr>
            <p:cNvPr id="131" name="Рисунок 13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2433" y="2012157"/>
              <a:ext cx="225257" cy="229409"/>
            </a:xfrm>
            <a:prstGeom prst="rect">
              <a:avLst/>
            </a:prstGeom>
          </p:spPr>
        </p:pic>
        <p:sp>
          <p:nvSpPr>
            <p:cNvPr id="132" name="Овал 131"/>
            <p:cNvSpPr/>
            <p:nvPr/>
          </p:nvSpPr>
          <p:spPr>
            <a:xfrm>
              <a:off x="1502875" y="3715527"/>
              <a:ext cx="183376" cy="1837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4665" y="3692722"/>
              <a:ext cx="225257" cy="229409"/>
            </a:xfrm>
            <a:prstGeom prst="rect">
              <a:avLst/>
            </a:prstGeom>
          </p:spPr>
        </p:pic>
        <p:sp>
          <p:nvSpPr>
            <p:cNvPr id="134" name="Овал 133"/>
            <p:cNvSpPr/>
            <p:nvPr/>
          </p:nvSpPr>
          <p:spPr>
            <a:xfrm>
              <a:off x="3036207" y="6178607"/>
              <a:ext cx="183376" cy="1837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pic>
          <p:nvPicPr>
            <p:cNvPr id="135" name="Рисунок 1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996" y="6155801"/>
              <a:ext cx="225257" cy="229409"/>
            </a:xfrm>
            <a:prstGeom prst="rect">
              <a:avLst/>
            </a:prstGeom>
          </p:spPr>
        </p:pic>
        <p:sp>
          <p:nvSpPr>
            <p:cNvPr id="136" name="Овал 135"/>
            <p:cNvSpPr/>
            <p:nvPr/>
          </p:nvSpPr>
          <p:spPr>
            <a:xfrm>
              <a:off x="4635804" y="4386582"/>
              <a:ext cx="183376" cy="1837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pic>
          <p:nvPicPr>
            <p:cNvPr id="137" name="Рисунок 1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7594" y="4363777"/>
              <a:ext cx="225257" cy="229409"/>
            </a:xfrm>
            <a:prstGeom prst="rect">
              <a:avLst/>
            </a:prstGeom>
          </p:spPr>
        </p:pic>
        <p:sp>
          <p:nvSpPr>
            <p:cNvPr id="138" name="Овал 137"/>
            <p:cNvSpPr/>
            <p:nvPr/>
          </p:nvSpPr>
          <p:spPr>
            <a:xfrm>
              <a:off x="5410975" y="2587208"/>
              <a:ext cx="183376" cy="1837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pic>
          <p:nvPicPr>
            <p:cNvPr id="139" name="Рисунок 1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2764" y="2564403"/>
              <a:ext cx="225257" cy="229409"/>
            </a:xfrm>
            <a:prstGeom prst="rect">
              <a:avLst/>
            </a:prstGeom>
          </p:spPr>
        </p:pic>
        <p:sp>
          <p:nvSpPr>
            <p:cNvPr id="140" name="Овал 139"/>
            <p:cNvSpPr/>
            <p:nvPr/>
          </p:nvSpPr>
          <p:spPr>
            <a:xfrm>
              <a:off x="4511002" y="2242511"/>
              <a:ext cx="191711" cy="2017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pic>
          <p:nvPicPr>
            <p:cNvPr id="141" name="Рисунок 1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0546" y="2272769"/>
              <a:ext cx="147311" cy="150026"/>
            </a:xfrm>
            <a:prstGeom prst="rect">
              <a:avLst/>
            </a:prstGeom>
          </p:spPr>
        </p:pic>
        <p:sp>
          <p:nvSpPr>
            <p:cNvPr id="142" name="Овал 141"/>
            <p:cNvSpPr/>
            <p:nvPr/>
          </p:nvSpPr>
          <p:spPr>
            <a:xfrm>
              <a:off x="2960935" y="1817762"/>
              <a:ext cx="191711" cy="2017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pic>
          <p:nvPicPr>
            <p:cNvPr id="143" name="Рисунок 14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0479" y="1848020"/>
              <a:ext cx="147311" cy="150026"/>
            </a:xfrm>
            <a:prstGeom prst="rect">
              <a:avLst/>
            </a:prstGeom>
          </p:spPr>
        </p:pic>
        <p:sp>
          <p:nvSpPr>
            <p:cNvPr id="144" name="Овал 143"/>
            <p:cNvSpPr/>
            <p:nvPr/>
          </p:nvSpPr>
          <p:spPr>
            <a:xfrm>
              <a:off x="1761026" y="5068890"/>
              <a:ext cx="191711" cy="2017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pic>
          <p:nvPicPr>
            <p:cNvPr id="145" name="Рисунок 14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0570" y="5099148"/>
              <a:ext cx="147311" cy="150026"/>
            </a:xfrm>
            <a:prstGeom prst="rect">
              <a:avLst/>
            </a:prstGeom>
          </p:spPr>
        </p:pic>
        <p:sp>
          <p:nvSpPr>
            <p:cNvPr id="146" name="Овал 145"/>
            <p:cNvSpPr/>
            <p:nvPr/>
          </p:nvSpPr>
          <p:spPr>
            <a:xfrm>
              <a:off x="2086101" y="5790355"/>
              <a:ext cx="191711" cy="2017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pic>
          <p:nvPicPr>
            <p:cNvPr id="147" name="Рисунок 14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5645" y="5820613"/>
              <a:ext cx="147311" cy="150026"/>
            </a:xfrm>
            <a:prstGeom prst="rect">
              <a:avLst/>
            </a:prstGeom>
          </p:spPr>
        </p:pic>
        <p:sp>
          <p:nvSpPr>
            <p:cNvPr id="148" name="Овал 147"/>
            <p:cNvSpPr/>
            <p:nvPr/>
          </p:nvSpPr>
          <p:spPr>
            <a:xfrm>
              <a:off x="4595949" y="4780615"/>
              <a:ext cx="191711" cy="2017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pic>
          <p:nvPicPr>
            <p:cNvPr id="149" name="Рисунок 14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5493" y="4810873"/>
              <a:ext cx="147311" cy="150026"/>
            </a:xfrm>
            <a:prstGeom prst="rect">
              <a:avLst/>
            </a:prstGeom>
          </p:spPr>
        </p:pic>
        <p:sp>
          <p:nvSpPr>
            <p:cNvPr id="150" name="Овал 149"/>
            <p:cNvSpPr/>
            <p:nvPr/>
          </p:nvSpPr>
          <p:spPr>
            <a:xfrm>
              <a:off x="5012381" y="3906279"/>
              <a:ext cx="191711" cy="2017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pic>
          <p:nvPicPr>
            <p:cNvPr id="151" name="Рисунок 15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1925" y="3936537"/>
              <a:ext cx="147311" cy="150026"/>
            </a:xfrm>
            <a:prstGeom prst="rect">
              <a:avLst/>
            </a:prstGeom>
          </p:spPr>
        </p:pic>
        <p:sp>
          <p:nvSpPr>
            <p:cNvPr id="156" name="Овал 155"/>
            <p:cNvSpPr/>
            <p:nvPr/>
          </p:nvSpPr>
          <p:spPr>
            <a:xfrm>
              <a:off x="3097489" y="2451126"/>
              <a:ext cx="178529" cy="1835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pic>
          <p:nvPicPr>
            <p:cNvPr id="157" name="Рисунок 156"/>
            <p:cNvPicPr>
              <a:picLocks noChangeAspect="1"/>
            </p:cNvPicPr>
            <p:nvPr/>
          </p:nvPicPr>
          <p:blipFill>
            <a:blip r:embed="rId4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9086" y="2444215"/>
              <a:ext cx="200917" cy="204620"/>
            </a:xfrm>
            <a:prstGeom prst="rect">
              <a:avLst/>
            </a:prstGeom>
          </p:spPr>
        </p:pic>
        <p:sp>
          <p:nvSpPr>
            <p:cNvPr id="158" name="Овал 157"/>
            <p:cNvSpPr/>
            <p:nvPr/>
          </p:nvSpPr>
          <p:spPr>
            <a:xfrm>
              <a:off x="2938744" y="3063372"/>
              <a:ext cx="178529" cy="1835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pic>
          <p:nvPicPr>
            <p:cNvPr id="159" name="Рисунок 158"/>
            <p:cNvPicPr>
              <a:picLocks noChangeAspect="1"/>
            </p:cNvPicPr>
            <p:nvPr/>
          </p:nvPicPr>
          <p:blipFill>
            <a:blip r:embed="rId4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0341" y="3056462"/>
              <a:ext cx="200917" cy="204620"/>
            </a:xfrm>
            <a:prstGeom prst="rect">
              <a:avLst/>
            </a:prstGeom>
          </p:spPr>
        </p:pic>
        <p:sp>
          <p:nvSpPr>
            <p:cNvPr id="160" name="Овал 159"/>
            <p:cNvSpPr/>
            <p:nvPr/>
          </p:nvSpPr>
          <p:spPr>
            <a:xfrm>
              <a:off x="2096010" y="2621144"/>
              <a:ext cx="178529" cy="1835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pic>
          <p:nvPicPr>
            <p:cNvPr id="161" name="Рисунок 160"/>
            <p:cNvPicPr>
              <a:picLocks noChangeAspect="1"/>
            </p:cNvPicPr>
            <p:nvPr/>
          </p:nvPicPr>
          <p:blipFill>
            <a:blip r:embed="rId4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7607" y="2614233"/>
              <a:ext cx="200917" cy="204620"/>
            </a:xfrm>
            <a:prstGeom prst="rect">
              <a:avLst/>
            </a:prstGeom>
          </p:spPr>
        </p:pic>
        <p:sp>
          <p:nvSpPr>
            <p:cNvPr id="162" name="Овал 161"/>
            <p:cNvSpPr/>
            <p:nvPr/>
          </p:nvSpPr>
          <p:spPr>
            <a:xfrm>
              <a:off x="2704282" y="3682169"/>
              <a:ext cx="178529" cy="1835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pic>
          <p:nvPicPr>
            <p:cNvPr id="163" name="Рисунок 162"/>
            <p:cNvPicPr>
              <a:picLocks noChangeAspect="1"/>
            </p:cNvPicPr>
            <p:nvPr/>
          </p:nvPicPr>
          <p:blipFill>
            <a:blip r:embed="rId4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878" y="3675258"/>
              <a:ext cx="200917" cy="204620"/>
            </a:xfrm>
            <a:prstGeom prst="rect">
              <a:avLst/>
            </a:prstGeom>
          </p:spPr>
        </p:pic>
        <p:sp>
          <p:nvSpPr>
            <p:cNvPr id="164" name="Овал 163"/>
            <p:cNvSpPr/>
            <p:nvPr/>
          </p:nvSpPr>
          <p:spPr>
            <a:xfrm>
              <a:off x="2436422" y="4097705"/>
              <a:ext cx="178529" cy="1835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pic>
          <p:nvPicPr>
            <p:cNvPr id="165" name="Рисунок 164"/>
            <p:cNvPicPr>
              <a:picLocks noChangeAspect="1"/>
            </p:cNvPicPr>
            <p:nvPr/>
          </p:nvPicPr>
          <p:blipFill>
            <a:blip r:embed="rId4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8019" y="4090794"/>
              <a:ext cx="200917" cy="204620"/>
            </a:xfrm>
            <a:prstGeom prst="rect">
              <a:avLst/>
            </a:prstGeom>
          </p:spPr>
        </p:pic>
        <p:sp>
          <p:nvSpPr>
            <p:cNvPr id="166" name="Овал 165"/>
            <p:cNvSpPr/>
            <p:nvPr/>
          </p:nvSpPr>
          <p:spPr>
            <a:xfrm>
              <a:off x="4003352" y="3843126"/>
              <a:ext cx="178529" cy="1835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pic>
          <p:nvPicPr>
            <p:cNvPr id="167" name="Рисунок 166"/>
            <p:cNvPicPr>
              <a:picLocks noChangeAspect="1"/>
            </p:cNvPicPr>
            <p:nvPr/>
          </p:nvPicPr>
          <p:blipFill>
            <a:blip r:embed="rId4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4949" y="3836215"/>
              <a:ext cx="200917" cy="204620"/>
            </a:xfrm>
            <a:prstGeom prst="rect">
              <a:avLst/>
            </a:prstGeom>
          </p:spPr>
        </p:pic>
        <p:sp>
          <p:nvSpPr>
            <p:cNvPr id="168" name="TextBox 167"/>
            <p:cNvSpPr txBox="1"/>
            <p:nvPr/>
          </p:nvSpPr>
          <p:spPr>
            <a:xfrm>
              <a:off x="1612892" y="5244758"/>
              <a:ext cx="1116924" cy="2057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900" dirty="0">
                  <a:solidFill>
                    <a:srgbClr val="021D38"/>
                  </a:solidFill>
                  <a:latin typeface="Segoe UI Light" panose="020B0502040204020203" pitchFamily="34" charset="0"/>
                </a:rPr>
                <a:t>в Тверь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5163382" y="3887364"/>
              <a:ext cx="1116924" cy="205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dirty="0">
                  <a:solidFill>
                    <a:srgbClr val="021D38"/>
                  </a:solidFill>
                  <a:latin typeface="Segoe UI Light" panose="020B0502040204020203" pitchFamily="34" charset="0"/>
                </a:rPr>
                <a:t>в Кострому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3002309" y="3946842"/>
              <a:ext cx="1101920" cy="274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rgbClr val="C00000"/>
                  </a:solidFill>
                  <a:latin typeface="Segoe UI Light" panose="020B0502040204020203" pitchFamily="34" charset="0"/>
                </a:rPr>
                <a:t>Ярославль</a:t>
              </a:r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4041421" y="4047868"/>
              <a:ext cx="213911" cy="209784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Segoe UI Light" panose="020B0502040204020203" pitchFamily="34" charset="0"/>
              </a:endParaRP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3076376" y="3113119"/>
              <a:ext cx="1133594" cy="233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>
                  <a:solidFill>
                    <a:srgbClr val="021D38"/>
                  </a:solidFill>
                  <a:latin typeface="Segoe UI Light" panose="020B0502040204020203" pitchFamily="34" charset="0"/>
                </a:rPr>
                <a:t>Рыбинск</a:t>
              </a: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3776537" y="3477740"/>
              <a:ext cx="1133594" cy="233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>
                  <a:solidFill>
                    <a:srgbClr val="021D38"/>
                  </a:solidFill>
                  <a:latin typeface="Segoe UI Light" panose="020B0502040204020203" pitchFamily="34" charset="0"/>
                </a:rPr>
                <a:t>Тутаев</a:t>
              </a: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3735740" y="4929386"/>
              <a:ext cx="1133594" cy="233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>
                  <a:solidFill>
                    <a:srgbClr val="021D38"/>
                  </a:solidFill>
                  <a:latin typeface="Segoe UI Light" panose="020B0502040204020203" pitchFamily="34" charset="0"/>
                </a:rPr>
                <a:t>Ростов</a:t>
              </a: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2452606" y="5380493"/>
              <a:ext cx="1133594" cy="384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>
                  <a:solidFill>
                    <a:srgbClr val="021D38"/>
                  </a:solidFill>
                  <a:latin typeface="Segoe UI Light" panose="020B0502040204020203" pitchFamily="34" charset="0"/>
                </a:rPr>
                <a:t>Переславль-Залесский</a:t>
              </a: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2559562" y="4242149"/>
              <a:ext cx="1133594" cy="233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>
                  <a:solidFill>
                    <a:srgbClr val="021D38"/>
                  </a:solidFill>
                  <a:latin typeface="Segoe UI Light" panose="020B0502040204020203" pitchFamily="34" charset="0"/>
                </a:rPr>
                <a:t>Углич</a:t>
              </a:r>
            </a:p>
          </p:txBody>
        </p:sp>
      </p:grpSp>
      <p:pic>
        <p:nvPicPr>
          <p:cNvPr id="177" name="Рисунок 17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969" y="5884293"/>
            <a:ext cx="399183" cy="399183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7300969" y="3357811"/>
            <a:ext cx="331091" cy="308650"/>
            <a:chOff x="7430161" y="3351904"/>
            <a:chExt cx="331091" cy="308650"/>
          </a:xfrm>
        </p:grpSpPr>
        <p:sp>
          <p:nvSpPr>
            <p:cNvPr id="178" name="Овал 177"/>
            <p:cNvSpPr/>
            <p:nvPr/>
          </p:nvSpPr>
          <p:spPr>
            <a:xfrm>
              <a:off x="7430161" y="3351904"/>
              <a:ext cx="331091" cy="308650"/>
            </a:xfrm>
            <a:prstGeom prst="ellipse">
              <a:avLst/>
            </a:prstGeom>
            <a:solidFill>
              <a:srgbClr val="F2F2F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 Light" panose="020B0502040204020203" pitchFamily="34" charset="0"/>
              </a:endParaRPr>
            </a:p>
          </p:txBody>
        </p:sp>
        <p:pic>
          <p:nvPicPr>
            <p:cNvPr id="179" name="Рисунок 17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4894" y="3401906"/>
              <a:ext cx="254411" cy="254411"/>
            </a:xfrm>
            <a:prstGeom prst="rect">
              <a:avLst/>
            </a:prstGeom>
          </p:spPr>
        </p:pic>
      </p:grpSp>
      <p:pic>
        <p:nvPicPr>
          <p:cNvPr id="180" name="Рисунок 17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430" y="4035754"/>
            <a:ext cx="364784" cy="383504"/>
          </a:xfrm>
          <a:prstGeom prst="rect">
            <a:avLst/>
          </a:prstGeom>
        </p:spPr>
      </p:pic>
      <p:pic>
        <p:nvPicPr>
          <p:cNvPr id="181" name="Рисунок 180"/>
          <p:cNvPicPr>
            <a:picLocks noChangeAspect="1"/>
          </p:cNvPicPr>
          <p:nvPr/>
        </p:nvPicPr>
        <p:blipFill>
          <a:blip r:embed="rId9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969" y="5024461"/>
            <a:ext cx="346536" cy="346536"/>
          </a:xfrm>
          <a:prstGeom prst="rect">
            <a:avLst/>
          </a:prstGeom>
        </p:spPr>
      </p:pic>
      <p:sp>
        <p:nvSpPr>
          <p:cNvPr id="182" name="TextBox 181">
            <a:extLst>
              <a:ext uri="{FF2B5EF4-FFF2-40B4-BE49-F238E27FC236}">
                <a16:creationId xmlns="" xmlns:a16="http://schemas.microsoft.com/office/drawing/2014/main" id="{45D45508-802C-EB4C-B9CD-777DE058ED3B}"/>
              </a:ext>
            </a:extLst>
          </p:cNvPr>
          <p:cNvSpPr txBox="1"/>
          <p:nvPr/>
        </p:nvSpPr>
        <p:spPr>
          <a:xfrm>
            <a:off x="7750593" y="927475"/>
            <a:ext cx="1028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Segoe UI Light" panose="020B0502040204020203" pitchFamily="34" charset="0"/>
              </a:rPr>
              <a:t>36,2</a:t>
            </a:r>
          </a:p>
        </p:txBody>
      </p:sp>
      <p:cxnSp>
        <p:nvCxnSpPr>
          <p:cNvPr id="183" name="Прямая соединительная линия 182">
            <a:extLst>
              <a:ext uri="{FF2B5EF4-FFF2-40B4-BE49-F238E27FC236}">
                <a16:creationId xmlns="" xmlns:a16="http://schemas.microsoft.com/office/drawing/2014/main" id="{22268E9D-F1C6-A94E-8689-91BF77D074D4}"/>
              </a:ext>
            </a:extLst>
          </p:cNvPr>
          <p:cNvCxnSpPr/>
          <p:nvPr/>
        </p:nvCxnSpPr>
        <p:spPr>
          <a:xfrm>
            <a:off x="8745872" y="930368"/>
            <a:ext cx="0" cy="500965"/>
          </a:xfrm>
          <a:prstGeom prst="line">
            <a:avLst/>
          </a:prstGeom>
          <a:ln w="38100">
            <a:solidFill>
              <a:srgbClr val="891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Box 183">
            <a:extLst>
              <a:ext uri="{FF2B5EF4-FFF2-40B4-BE49-F238E27FC236}">
                <a16:creationId xmlns="" xmlns:a16="http://schemas.microsoft.com/office/drawing/2014/main" id="{CAA10E7C-439E-CE40-8C00-956A44F71F59}"/>
              </a:ext>
            </a:extLst>
          </p:cNvPr>
          <p:cNvSpPr txBox="1"/>
          <p:nvPr/>
        </p:nvSpPr>
        <p:spPr>
          <a:xfrm>
            <a:off x="8744304" y="691124"/>
            <a:ext cx="338554" cy="77012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000" dirty="0">
                <a:latin typeface="Segoe UI Light" panose="020B0502040204020203" pitchFamily="34" charset="0"/>
              </a:rPr>
              <a:t>Тыс. км2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="" xmlns:a16="http://schemas.microsoft.com/office/drawing/2014/main" id="{498767A0-14A7-BC40-95A5-A71CBC621E8F}"/>
              </a:ext>
            </a:extLst>
          </p:cNvPr>
          <p:cNvSpPr txBox="1"/>
          <p:nvPr/>
        </p:nvSpPr>
        <p:spPr>
          <a:xfrm>
            <a:off x="8969022" y="955921"/>
            <a:ext cx="960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891A1C"/>
                </a:solidFill>
                <a:latin typeface="Segoe UI Light" panose="020B0502040204020203" pitchFamily="34" charset="0"/>
              </a:rPr>
              <a:t>Площадь</a:t>
            </a:r>
          </a:p>
          <a:p>
            <a:r>
              <a:rPr lang="ru-RU" sz="1400" dirty="0">
                <a:solidFill>
                  <a:srgbClr val="891A1C"/>
                </a:solidFill>
                <a:latin typeface="Segoe UI Light" panose="020B0502040204020203" pitchFamily="34" charset="0"/>
              </a:rPr>
              <a:t>региона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="" xmlns:a16="http://schemas.microsoft.com/office/drawing/2014/main" id="{B95A6F1C-3DD1-C04A-A1F5-2161A48E6BA6}"/>
              </a:ext>
            </a:extLst>
          </p:cNvPr>
          <p:cNvSpPr txBox="1"/>
          <p:nvPr/>
        </p:nvSpPr>
        <p:spPr>
          <a:xfrm>
            <a:off x="7769642" y="1519226"/>
            <a:ext cx="1204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Segoe UI Light" panose="020B0502040204020203" pitchFamily="34" charset="0"/>
              </a:rPr>
              <a:t>1,27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="" xmlns:a16="http://schemas.microsoft.com/office/drawing/2014/main" id="{29B17980-67A8-7F4F-A871-CBED3EF1530F}"/>
              </a:ext>
            </a:extLst>
          </p:cNvPr>
          <p:cNvSpPr txBox="1"/>
          <p:nvPr/>
        </p:nvSpPr>
        <p:spPr>
          <a:xfrm>
            <a:off x="8744646" y="1364996"/>
            <a:ext cx="338554" cy="70825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000" dirty="0">
                <a:latin typeface="Segoe UI Light" panose="020B0502040204020203" pitchFamily="34" charset="0"/>
              </a:rPr>
              <a:t>Млн чел.</a:t>
            </a:r>
          </a:p>
        </p:txBody>
      </p:sp>
      <p:cxnSp>
        <p:nvCxnSpPr>
          <p:cNvPr id="188" name="Прямая соединительная линия 187">
            <a:extLst>
              <a:ext uri="{FF2B5EF4-FFF2-40B4-BE49-F238E27FC236}">
                <a16:creationId xmlns="" xmlns:a16="http://schemas.microsoft.com/office/drawing/2014/main" id="{B471ADE8-0FC0-F140-AE88-215F218A6C5B}"/>
              </a:ext>
            </a:extLst>
          </p:cNvPr>
          <p:cNvCxnSpPr/>
          <p:nvPr/>
        </p:nvCxnSpPr>
        <p:spPr>
          <a:xfrm>
            <a:off x="8745872" y="1535455"/>
            <a:ext cx="0" cy="500965"/>
          </a:xfrm>
          <a:prstGeom prst="line">
            <a:avLst/>
          </a:prstGeom>
          <a:ln w="38100">
            <a:solidFill>
              <a:srgbClr val="F279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TextBox 188">
            <a:extLst>
              <a:ext uri="{FF2B5EF4-FFF2-40B4-BE49-F238E27FC236}">
                <a16:creationId xmlns="" xmlns:a16="http://schemas.microsoft.com/office/drawing/2014/main" id="{F982C704-6261-494C-B891-1DF97F715D45}"/>
              </a:ext>
            </a:extLst>
          </p:cNvPr>
          <p:cNvSpPr txBox="1"/>
          <p:nvPr/>
        </p:nvSpPr>
        <p:spPr>
          <a:xfrm>
            <a:off x="8969022" y="1538745"/>
            <a:ext cx="1798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891A1C"/>
                </a:solidFill>
                <a:latin typeface="Segoe UI Light" panose="020B0502040204020203" pitchFamily="34" charset="0"/>
              </a:rPr>
              <a:t>Население</a:t>
            </a:r>
          </a:p>
          <a:p>
            <a:r>
              <a:rPr lang="ru-RU" sz="1400" dirty="0">
                <a:solidFill>
                  <a:srgbClr val="891A1C"/>
                </a:solidFill>
                <a:latin typeface="Segoe UI Light" panose="020B0502040204020203" pitchFamily="34" charset="0"/>
              </a:rPr>
              <a:t>региона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="" xmlns:a16="http://schemas.microsoft.com/office/drawing/2014/main" id="{A6A85F66-4C3F-BF47-BB63-4F97560AD039}"/>
              </a:ext>
            </a:extLst>
          </p:cNvPr>
          <p:cNvSpPr txBox="1"/>
          <p:nvPr/>
        </p:nvSpPr>
        <p:spPr>
          <a:xfrm>
            <a:off x="7776080" y="2081640"/>
            <a:ext cx="1204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Segoe UI Light" panose="020B0502040204020203" pitchFamily="34" charset="0"/>
              </a:rPr>
              <a:t>50,1</a:t>
            </a:r>
          </a:p>
        </p:txBody>
      </p:sp>
      <p:cxnSp>
        <p:nvCxnSpPr>
          <p:cNvPr id="191" name="Прямая соединительная линия 190">
            <a:extLst>
              <a:ext uri="{FF2B5EF4-FFF2-40B4-BE49-F238E27FC236}">
                <a16:creationId xmlns="" xmlns:a16="http://schemas.microsoft.com/office/drawing/2014/main" id="{B10A027C-6A72-B541-9494-F43F1BECA218}"/>
              </a:ext>
            </a:extLst>
          </p:cNvPr>
          <p:cNvCxnSpPr/>
          <p:nvPr/>
        </p:nvCxnSpPr>
        <p:spPr>
          <a:xfrm>
            <a:off x="8749214" y="2128549"/>
            <a:ext cx="0" cy="500965"/>
          </a:xfrm>
          <a:prstGeom prst="line">
            <a:avLst/>
          </a:prstGeom>
          <a:ln w="38100">
            <a:solidFill>
              <a:srgbClr val="FDC2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TextBox 191">
            <a:extLst>
              <a:ext uri="{FF2B5EF4-FFF2-40B4-BE49-F238E27FC236}">
                <a16:creationId xmlns="" xmlns:a16="http://schemas.microsoft.com/office/drawing/2014/main" id="{BA3F098A-A9DA-1640-8EA3-7BC337916F45}"/>
              </a:ext>
            </a:extLst>
          </p:cNvPr>
          <p:cNvSpPr txBox="1"/>
          <p:nvPr/>
        </p:nvSpPr>
        <p:spPr>
          <a:xfrm>
            <a:off x="8743524" y="2184069"/>
            <a:ext cx="338554" cy="25892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000" dirty="0">
                <a:latin typeface="Segoe UI Light" panose="020B0502040204020203" pitchFamily="34" charset="0"/>
              </a:rPr>
              <a:t>%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="" xmlns:a16="http://schemas.microsoft.com/office/drawing/2014/main" id="{F982C704-6261-494C-B891-1DF97F715D45}"/>
              </a:ext>
            </a:extLst>
          </p:cNvPr>
          <p:cNvSpPr txBox="1"/>
          <p:nvPr/>
        </p:nvSpPr>
        <p:spPr>
          <a:xfrm>
            <a:off x="8969022" y="2125472"/>
            <a:ext cx="2041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891A1C"/>
                </a:solidFill>
                <a:latin typeface="Segoe UI Light" panose="020B0502040204020203" pitchFamily="34" charset="0"/>
              </a:rPr>
              <a:t>Экономически активное население</a:t>
            </a:r>
          </a:p>
        </p:txBody>
      </p:sp>
      <p:pic>
        <p:nvPicPr>
          <p:cNvPr id="197" name="Рисунок 196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221" y="983285"/>
            <a:ext cx="456923" cy="456923"/>
          </a:xfrm>
          <a:prstGeom prst="rect">
            <a:avLst/>
          </a:prstGeom>
        </p:spPr>
      </p:pic>
      <p:pic>
        <p:nvPicPr>
          <p:cNvPr id="198" name="Рисунок 197"/>
          <p:cNvPicPr>
            <a:picLocks noChangeAspect="1"/>
          </p:cNvPicPr>
          <p:nvPr/>
        </p:nvPicPr>
        <p:blipFill>
          <a:blip r:embed="rId1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289" y="2122506"/>
            <a:ext cx="464855" cy="469748"/>
          </a:xfrm>
          <a:prstGeom prst="rect">
            <a:avLst/>
          </a:prstGeom>
        </p:spPr>
      </p:pic>
      <p:pic>
        <p:nvPicPr>
          <p:cNvPr id="199" name="Рисунок 198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448" y="1544349"/>
            <a:ext cx="463766" cy="462596"/>
          </a:xfrm>
          <a:prstGeom prst="rect">
            <a:avLst/>
          </a:prstGeom>
        </p:spPr>
      </p:pic>
      <p:sp>
        <p:nvSpPr>
          <p:cNvPr id="200" name="TextBox 199"/>
          <p:cNvSpPr txBox="1"/>
          <p:nvPr/>
        </p:nvSpPr>
        <p:spPr>
          <a:xfrm>
            <a:off x="7694703" y="3357037"/>
            <a:ext cx="33161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втомобильное сообщение:</a:t>
            </a:r>
            <a:endParaRPr lang="ru-RU" sz="12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7694703" y="3545852"/>
            <a:ext cx="3024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706F6F"/>
                </a:solidFill>
                <a:latin typeface="Segoe UI Light" panose="020B0502040204020203" pitchFamily="34" charset="0"/>
              </a:rPr>
              <a:t>272 км до </a:t>
            </a:r>
            <a:r>
              <a:rPr lang="ru-RU" sz="1200" dirty="0">
                <a:solidFill>
                  <a:srgbClr val="706F6F"/>
                </a:solidFill>
                <a:latin typeface="Segoe UI Light" panose="020B0502040204020203" pitchFamily="34" charset="0"/>
              </a:rPr>
              <a:t>М</a:t>
            </a:r>
            <a:r>
              <a:rPr lang="ru-RU" sz="1200" dirty="0" smtClean="0">
                <a:solidFill>
                  <a:srgbClr val="706F6F"/>
                </a:solidFill>
                <a:latin typeface="Segoe UI Light" panose="020B0502040204020203" pitchFamily="34" charset="0"/>
              </a:rPr>
              <a:t>осквы, </a:t>
            </a:r>
          </a:p>
          <a:p>
            <a:r>
              <a:rPr lang="ru-RU" sz="1200" dirty="0" smtClean="0">
                <a:solidFill>
                  <a:srgbClr val="706F6F"/>
                </a:solidFill>
                <a:latin typeface="Segoe UI Light" panose="020B0502040204020203" pitchFamily="34" charset="0"/>
              </a:rPr>
              <a:t>федеральная трасса </a:t>
            </a:r>
            <a:r>
              <a:rPr lang="ru-RU" sz="1200" dirty="0">
                <a:solidFill>
                  <a:srgbClr val="706F6F"/>
                </a:solidFill>
                <a:latin typeface="Segoe UI Light" panose="020B0502040204020203" pitchFamily="34" charset="0"/>
              </a:rPr>
              <a:t>М</a:t>
            </a:r>
            <a:r>
              <a:rPr lang="ru-RU" sz="1200" dirty="0" smtClean="0">
                <a:solidFill>
                  <a:srgbClr val="706F6F"/>
                </a:solidFill>
                <a:latin typeface="Segoe UI Light" panose="020B0502040204020203" pitchFamily="34" charset="0"/>
              </a:rPr>
              <a:t>-8 «</a:t>
            </a:r>
            <a:r>
              <a:rPr lang="ru-RU" sz="1200" dirty="0">
                <a:solidFill>
                  <a:srgbClr val="706F6F"/>
                </a:solidFill>
                <a:latin typeface="Segoe UI Light" panose="020B0502040204020203" pitchFamily="34" charset="0"/>
              </a:rPr>
              <a:t>Х</a:t>
            </a:r>
            <a:r>
              <a:rPr lang="ru-RU" sz="1200" dirty="0" smtClean="0">
                <a:solidFill>
                  <a:srgbClr val="706F6F"/>
                </a:solidFill>
                <a:latin typeface="Segoe UI Light" panose="020B0502040204020203" pitchFamily="34" charset="0"/>
              </a:rPr>
              <a:t>олмогоры»</a:t>
            </a:r>
            <a:endParaRPr lang="ru-RU" sz="1200" dirty="0">
              <a:solidFill>
                <a:srgbClr val="706F6F"/>
              </a:solidFill>
              <a:latin typeface="Segoe UI Light" panose="020B0502040204020203" pitchFamily="34" charset="0"/>
            </a:endParaRPr>
          </a:p>
        </p:txBody>
      </p:sp>
      <p:sp>
        <p:nvSpPr>
          <p:cNvPr id="202" name="TextBox 201"/>
          <p:cNvSpPr txBox="1"/>
          <p:nvPr/>
        </p:nvSpPr>
        <p:spPr>
          <a:xfrm>
            <a:off x="7707610" y="5960143"/>
            <a:ext cx="33161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Железнодорожное сообщение:</a:t>
            </a:r>
            <a:endParaRPr lang="ru-RU" sz="12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7706475" y="6176560"/>
            <a:ext cx="3623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706F6F"/>
                </a:solidFill>
                <a:latin typeface="Segoe UI Light" panose="020B0502040204020203" pitchFamily="34" charset="0"/>
              </a:rPr>
              <a:t>3 часа до </a:t>
            </a:r>
            <a:r>
              <a:rPr lang="ru-RU" sz="1200" dirty="0">
                <a:solidFill>
                  <a:srgbClr val="706F6F"/>
                </a:solidFill>
                <a:latin typeface="Segoe UI Light" panose="020B0502040204020203" pitchFamily="34" charset="0"/>
              </a:rPr>
              <a:t>М</a:t>
            </a:r>
            <a:r>
              <a:rPr lang="ru-RU" sz="1200" dirty="0" smtClean="0">
                <a:solidFill>
                  <a:srgbClr val="706F6F"/>
                </a:solidFill>
                <a:latin typeface="Segoe UI Light" panose="020B0502040204020203" pitchFamily="34" charset="0"/>
              </a:rPr>
              <a:t>осквы</a:t>
            </a:r>
          </a:p>
          <a:p>
            <a:r>
              <a:rPr lang="ru-RU" sz="1200" dirty="0">
                <a:solidFill>
                  <a:srgbClr val="706F6F"/>
                </a:solidFill>
                <a:latin typeface="Segoe UI Light" panose="020B0502040204020203" pitchFamily="34" charset="0"/>
              </a:rPr>
              <a:t>П</a:t>
            </a:r>
            <a:r>
              <a:rPr lang="ru-RU" sz="1200" dirty="0" smtClean="0">
                <a:solidFill>
                  <a:srgbClr val="706F6F"/>
                </a:solidFill>
                <a:latin typeface="Segoe UI Light" panose="020B0502040204020203" pitchFamily="34" charset="0"/>
              </a:rPr>
              <a:t>рямые поезда до Санкт-Петербурга, Нижнего </a:t>
            </a:r>
            <a:r>
              <a:rPr lang="ru-RU" sz="1200" dirty="0">
                <a:solidFill>
                  <a:srgbClr val="706F6F"/>
                </a:solidFill>
                <a:latin typeface="Segoe UI Light" panose="020B0502040204020203" pitchFamily="34" charset="0"/>
              </a:rPr>
              <a:t>Н</a:t>
            </a:r>
            <a:r>
              <a:rPr lang="ru-RU" sz="1200" dirty="0" smtClean="0">
                <a:solidFill>
                  <a:srgbClr val="706F6F"/>
                </a:solidFill>
                <a:latin typeface="Segoe UI Light" panose="020B0502040204020203" pitchFamily="34" charset="0"/>
              </a:rPr>
              <a:t>овгорода, </a:t>
            </a:r>
            <a:r>
              <a:rPr lang="ru-RU" sz="1200" dirty="0">
                <a:solidFill>
                  <a:srgbClr val="706F6F"/>
                </a:solidFill>
                <a:latin typeface="Segoe UI Light" panose="020B0502040204020203" pitchFamily="34" charset="0"/>
              </a:rPr>
              <a:t>С</a:t>
            </a:r>
            <a:r>
              <a:rPr lang="ru-RU" sz="1200" dirty="0" smtClean="0">
                <a:solidFill>
                  <a:srgbClr val="706F6F"/>
                </a:solidFill>
                <a:latin typeface="Segoe UI Light" panose="020B0502040204020203" pitchFamily="34" charset="0"/>
              </a:rPr>
              <a:t>амары</a:t>
            </a:r>
            <a:endParaRPr lang="ru-RU" sz="1200" dirty="0">
              <a:solidFill>
                <a:srgbClr val="706F6F"/>
              </a:solidFill>
              <a:latin typeface="Segoe UI Light" panose="020B0502040204020203" pitchFamily="34" charset="0"/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7700164" y="4052328"/>
            <a:ext cx="33161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</a:t>
            </a:r>
            <a:r>
              <a:rPr lang="ru-RU" dirty="0" smtClean="0"/>
              <a:t>оздушное сообщение:</a:t>
            </a:r>
            <a:endParaRPr lang="ru-RU" dirty="0"/>
          </a:p>
        </p:txBody>
      </p:sp>
      <p:sp>
        <p:nvSpPr>
          <p:cNvPr id="205" name="TextBox 204"/>
          <p:cNvSpPr txBox="1"/>
          <p:nvPr/>
        </p:nvSpPr>
        <p:spPr>
          <a:xfrm>
            <a:off x="7700164" y="4254986"/>
            <a:ext cx="3699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706F6F"/>
                </a:solidFill>
                <a:latin typeface="Segoe UI Light" panose="020B0502040204020203" pitchFamily="34" charset="0"/>
              </a:rPr>
              <a:t>40 мин. до Москвы</a:t>
            </a:r>
          </a:p>
          <a:p>
            <a:r>
              <a:rPr lang="ru-RU" sz="1200" dirty="0">
                <a:solidFill>
                  <a:srgbClr val="706F6F"/>
                </a:solidFill>
                <a:latin typeface="Segoe UI Light" panose="020B0502040204020203" pitchFamily="34" charset="0"/>
              </a:rPr>
              <a:t>Аэропорт «</a:t>
            </a:r>
            <a:r>
              <a:rPr lang="ru-RU" sz="1200" dirty="0" err="1">
                <a:solidFill>
                  <a:srgbClr val="706F6F"/>
                </a:solidFill>
                <a:latin typeface="Segoe UI Light" panose="020B0502040204020203" pitchFamily="34" charset="0"/>
              </a:rPr>
              <a:t>Туношна</a:t>
            </a:r>
            <a:r>
              <a:rPr lang="ru-RU" sz="1200" dirty="0">
                <a:solidFill>
                  <a:srgbClr val="706F6F"/>
                </a:solidFill>
                <a:latin typeface="Segoe UI Light" panose="020B0502040204020203" pitchFamily="34" charset="0"/>
              </a:rPr>
              <a:t>» – пассажирские и грузовые перевозки, статус международного</a:t>
            </a:r>
          </a:p>
        </p:txBody>
      </p:sp>
      <p:sp>
        <p:nvSpPr>
          <p:cNvPr id="206" name="TextBox 205"/>
          <p:cNvSpPr txBox="1"/>
          <p:nvPr/>
        </p:nvSpPr>
        <p:spPr>
          <a:xfrm>
            <a:off x="7694703" y="4975747"/>
            <a:ext cx="33161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одное сообщение:</a:t>
            </a:r>
            <a:endParaRPr lang="ru-RU" sz="12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7715838" y="5192987"/>
            <a:ext cx="3841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706F6F"/>
                </a:solidFill>
                <a:latin typeface="Segoe UI Light" panose="020B0502040204020203" pitchFamily="34" charset="0"/>
              </a:rPr>
              <a:t>560 км до </a:t>
            </a:r>
            <a:r>
              <a:rPr lang="ru-RU" sz="1200" dirty="0">
                <a:solidFill>
                  <a:srgbClr val="706F6F"/>
                </a:solidFill>
                <a:latin typeface="Segoe UI Light" panose="020B0502040204020203" pitchFamily="34" charset="0"/>
              </a:rPr>
              <a:t>М</a:t>
            </a:r>
            <a:r>
              <a:rPr lang="ru-RU" sz="1200" dirty="0" smtClean="0">
                <a:solidFill>
                  <a:srgbClr val="706F6F"/>
                </a:solidFill>
                <a:latin typeface="Segoe UI Light" panose="020B0502040204020203" pitchFamily="34" charset="0"/>
              </a:rPr>
              <a:t>осквы</a:t>
            </a:r>
          </a:p>
          <a:p>
            <a:r>
              <a:rPr lang="ru-RU" sz="1200" dirty="0">
                <a:solidFill>
                  <a:srgbClr val="706F6F"/>
                </a:solidFill>
                <a:latin typeface="Segoe UI Light" panose="020B0502040204020203" pitchFamily="34" charset="0"/>
              </a:rPr>
              <a:t>Р</a:t>
            </a:r>
            <a:r>
              <a:rPr lang="ru-RU" sz="1200" dirty="0" smtClean="0">
                <a:solidFill>
                  <a:srgbClr val="706F6F"/>
                </a:solidFill>
                <a:latin typeface="Segoe UI Light" panose="020B0502040204020203" pitchFamily="34" charset="0"/>
              </a:rPr>
              <a:t>ечные порты: Ярославский, Рыбинский и Угличский – пассажирские и грузовые перевозки</a:t>
            </a:r>
            <a:endParaRPr lang="ru-RU" sz="1200" dirty="0">
              <a:solidFill>
                <a:srgbClr val="706F6F"/>
              </a:solidFill>
              <a:latin typeface="Segoe UI Light" panose="020B0502040204020203" pitchFamily="34" charset="0"/>
            </a:endParaRPr>
          </a:p>
        </p:txBody>
      </p:sp>
      <p:cxnSp>
        <p:nvCxnSpPr>
          <p:cNvPr id="209" name="Прямая соединительная линия 208"/>
          <p:cNvCxnSpPr/>
          <p:nvPr/>
        </p:nvCxnSpPr>
        <p:spPr>
          <a:xfrm>
            <a:off x="1201789" y="830399"/>
            <a:ext cx="10293331" cy="0"/>
          </a:xfrm>
          <a:prstGeom prst="line">
            <a:avLst/>
          </a:prstGeom>
          <a:ln>
            <a:solidFill>
              <a:srgbClr val="FDC2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029" y="2709450"/>
            <a:ext cx="470808" cy="470808"/>
          </a:xfrm>
          <a:prstGeom prst="rect">
            <a:avLst/>
          </a:prstGeom>
        </p:spPr>
      </p:pic>
      <p:sp>
        <p:nvSpPr>
          <p:cNvPr id="208" name="TextBox 207">
            <a:extLst>
              <a:ext uri="{FF2B5EF4-FFF2-40B4-BE49-F238E27FC236}">
                <a16:creationId xmlns="" xmlns:a16="http://schemas.microsoft.com/office/drawing/2014/main" id="{B95A6F1C-3DD1-C04A-A1F5-2161A48E6BA6}"/>
              </a:ext>
            </a:extLst>
          </p:cNvPr>
          <p:cNvSpPr txBox="1"/>
          <p:nvPr/>
        </p:nvSpPr>
        <p:spPr>
          <a:xfrm>
            <a:off x="7776218" y="2690963"/>
            <a:ext cx="1204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Segoe UI Light" panose="020B0502040204020203" pitchFamily="34" charset="0"/>
              </a:rPr>
              <a:t>25,0</a:t>
            </a:r>
            <a:endParaRPr lang="ru-RU" sz="3200" b="1" dirty="0">
              <a:latin typeface="Segoe UI Light" panose="020B0502040204020203" pitchFamily="34" charset="0"/>
            </a:endParaRPr>
          </a:p>
        </p:txBody>
      </p:sp>
      <p:sp>
        <p:nvSpPr>
          <p:cNvPr id="210" name="TextBox 209">
            <a:extLst>
              <a:ext uri="{FF2B5EF4-FFF2-40B4-BE49-F238E27FC236}">
                <a16:creationId xmlns="" xmlns:a16="http://schemas.microsoft.com/office/drawing/2014/main" id="{29B17980-67A8-7F4F-A871-CBED3EF1530F}"/>
              </a:ext>
            </a:extLst>
          </p:cNvPr>
          <p:cNvSpPr txBox="1"/>
          <p:nvPr/>
        </p:nvSpPr>
        <p:spPr>
          <a:xfrm>
            <a:off x="8751222" y="2536733"/>
            <a:ext cx="338554" cy="70825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000" dirty="0">
                <a:latin typeface="Segoe UI Light" panose="020B0502040204020203" pitchFamily="34" charset="0"/>
              </a:rPr>
              <a:t>Млн чел.</a:t>
            </a:r>
          </a:p>
        </p:txBody>
      </p:sp>
      <p:cxnSp>
        <p:nvCxnSpPr>
          <p:cNvPr id="211" name="Прямая соединительная линия 210">
            <a:extLst>
              <a:ext uri="{FF2B5EF4-FFF2-40B4-BE49-F238E27FC236}">
                <a16:creationId xmlns="" xmlns:a16="http://schemas.microsoft.com/office/drawing/2014/main" id="{B471ADE8-0FC0-F140-AE88-215F218A6C5B}"/>
              </a:ext>
            </a:extLst>
          </p:cNvPr>
          <p:cNvCxnSpPr/>
          <p:nvPr/>
        </p:nvCxnSpPr>
        <p:spPr>
          <a:xfrm>
            <a:off x="8752448" y="2707192"/>
            <a:ext cx="0" cy="500965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TextBox 211">
            <a:extLst>
              <a:ext uri="{FF2B5EF4-FFF2-40B4-BE49-F238E27FC236}">
                <a16:creationId xmlns="" xmlns:a16="http://schemas.microsoft.com/office/drawing/2014/main" id="{F982C704-6261-494C-B891-1DF97F715D45}"/>
              </a:ext>
            </a:extLst>
          </p:cNvPr>
          <p:cNvSpPr txBox="1"/>
          <p:nvPr/>
        </p:nvSpPr>
        <p:spPr>
          <a:xfrm>
            <a:off x="8975598" y="2710482"/>
            <a:ext cx="1798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891A1C"/>
                </a:solidFill>
                <a:latin typeface="Segoe UI Light" panose="020B0502040204020203" pitchFamily="34" charset="0"/>
              </a:rPr>
              <a:t>Проживают в радиусе </a:t>
            </a:r>
            <a:r>
              <a:rPr lang="ru-RU" sz="1400" b="1" dirty="0" smtClean="0">
                <a:solidFill>
                  <a:srgbClr val="891A1C"/>
                </a:solidFill>
                <a:latin typeface="Segoe UI Light" panose="020B0502040204020203" pitchFamily="34" charset="0"/>
              </a:rPr>
              <a:t>250 км</a:t>
            </a:r>
            <a:endParaRPr lang="ru-RU" sz="1400" b="1" dirty="0">
              <a:solidFill>
                <a:srgbClr val="891A1C"/>
              </a:solidFill>
              <a:latin typeface="Segoe UI Light" panose="020B0502040204020203" pitchFamily="34" charset="0"/>
            </a:endParaRPr>
          </a:p>
        </p:txBody>
      </p:sp>
      <p:sp>
        <p:nvSpPr>
          <p:cNvPr id="196" name="Овал 195"/>
          <p:cNvSpPr/>
          <p:nvPr/>
        </p:nvSpPr>
        <p:spPr>
          <a:xfrm>
            <a:off x="5087412" y="1632386"/>
            <a:ext cx="533400" cy="501131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6" name="TextBox 215">
            <a:extLst>
              <a:ext uri="{FF2B5EF4-FFF2-40B4-BE49-F238E27FC236}">
                <a16:creationId xmlns="" xmlns:a16="http://schemas.microsoft.com/office/drawing/2014/main" id="{B95A6F1C-3DD1-C04A-A1F5-2161A48E6BA6}"/>
              </a:ext>
            </a:extLst>
          </p:cNvPr>
          <p:cNvSpPr txBox="1"/>
          <p:nvPr/>
        </p:nvSpPr>
        <p:spPr>
          <a:xfrm>
            <a:off x="5043631" y="1644426"/>
            <a:ext cx="639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250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="" xmlns:a16="http://schemas.microsoft.com/office/drawing/2014/main" id="{B95A6F1C-3DD1-C04A-A1F5-2161A48E6BA6}"/>
              </a:ext>
            </a:extLst>
          </p:cNvPr>
          <p:cNvSpPr txBox="1"/>
          <p:nvPr/>
        </p:nvSpPr>
        <p:spPr>
          <a:xfrm>
            <a:off x="5043631" y="1835391"/>
            <a:ext cx="639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км</a:t>
            </a:r>
          </a:p>
        </p:txBody>
      </p:sp>
    </p:spTree>
    <p:extLst>
      <p:ext uri="{BB962C8B-B14F-4D97-AF65-F5344CB8AC3E}">
        <p14:creationId xmlns:p14="http://schemas.microsoft.com/office/powerpoint/2010/main" val="41217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956" y="136478"/>
            <a:ext cx="813329" cy="830997"/>
          </a:xfrm>
          <a:prstGeom prst="rect">
            <a:avLst/>
          </a:prstGeom>
          <a:solidFill>
            <a:srgbClr val="FDC24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Segoe UI Light" panose="020B0502040204020203" pitchFamily="34" charset="0"/>
              </a:rPr>
              <a:t>03</a:t>
            </a:r>
            <a:endParaRPr lang="ru-RU" sz="4800" dirty="0">
              <a:latin typeface="Segoe UI Light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7848" y="245624"/>
            <a:ext cx="8203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Segoe UI Light" panose="020B0502040204020203" pitchFamily="34" charset="0"/>
              </a:rPr>
              <a:t>Экономический потенциал региона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201789" y="830399"/>
            <a:ext cx="10293331" cy="0"/>
          </a:xfrm>
          <a:prstGeom prst="line">
            <a:avLst/>
          </a:prstGeom>
          <a:ln>
            <a:solidFill>
              <a:srgbClr val="FDC2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8461516" y="2300748"/>
            <a:ext cx="516224" cy="507254"/>
          </a:xfrm>
          <a:prstGeom prst="line">
            <a:avLst/>
          </a:prstGeom>
          <a:ln>
            <a:solidFill>
              <a:srgbClr val="706F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8870448" y="3792917"/>
            <a:ext cx="790361" cy="0"/>
          </a:xfrm>
          <a:prstGeom prst="line">
            <a:avLst/>
          </a:prstGeom>
          <a:ln>
            <a:solidFill>
              <a:srgbClr val="706F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8461516" y="4782500"/>
            <a:ext cx="558870" cy="556925"/>
          </a:xfrm>
          <a:prstGeom prst="line">
            <a:avLst/>
          </a:prstGeom>
          <a:ln>
            <a:solidFill>
              <a:srgbClr val="706F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7474267" y="5220928"/>
            <a:ext cx="0" cy="775584"/>
          </a:xfrm>
          <a:prstGeom prst="line">
            <a:avLst/>
          </a:prstGeom>
          <a:ln>
            <a:solidFill>
              <a:srgbClr val="706F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7474267" y="1652064"/>
            <a:ext cx="0" cy="717510"/>
          </a:xfrm>
          <a:prstGeom prst="line">
            <a:avLst/>
          </a:prstGeom>
          <a:ln>
            <a:solidFill>
              <a:srgbClr val="706F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Дуга 25"/>
          <p:cNvSpPr/>
          <p:nvPr/>
        </p:nvSpPr>
        <p:spPr>
          <a:xfrm>
            <a:off x="5948061" y="2367806"/>
            <a:ext cx="2922387" cy="2851676"/>
          </a:xfrm>
          <a:prstGeom prst="arc">
            <a:avLst>
              <a:gd name="adj1" fmla="val 16373894"/>
              <a:gd name="adj2" fmla="val 5224656"/>
            </a:avLst>
          </a:prstGeom>
          <a:noFill/>
          <a:ln w="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6126179" y="3511413"/>
            <a:ext cx="599973" cy="564461"/>
            <a:chOff x="4424311" y="4218039"/>
            <a:chExt cx="766916" cy="766916"/>
          </a:xfrm>
        </p:grpSpPr>
        <p:cxnSp>
          <p:nvCxnSpPr>
            <p:cNvPr id="28" name="Прямая со стрелкой 27"/>
            <p:cNvCxnSpPr/>
            <p:nvPr/>
          </p:nvCxnSpPr>
          <p:spPr>
            <a:xfrm flipV="1">
              <a:off x="4798142" y="4267200"/>
              <a:ext cx="0" cy="334297"/>
            </a:xfrm>
            <a:prstGeom prst="straightConnector1">
              <a:avLst/>
            </a:prstGeom>
            <a:ln>
              <a:solidFill>
                <a:srgbClr val="706F6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>
            <a:xfrm>
              <a:off x="4798142" y="4601497"/>
              <a:ext cx="294968" cy="171171"/>
            </a:xfrm>
            <a:prstGeom prst="straightConnector1">
              <a:avLst/>
            </a:prstGeom>
            <a:ln>
              <a:solidFill>
                <a:srgbClr val="706F6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/>
            <p:cNvCxnSpPr/>
            <p:nvPr/>
          </p:nvCxnSpPr>
          <p:spPr>
            <a:xfrm flipH="1">
              <a:off x="4532671" y="4601497"/>
              <a:ext cx="265471" cy="181003"/>
            </a:xfrm>
            <a:prstGeom prst="straightConnector1">
              <a:avLst/>
            </a:prstGeom>
            <a:ln>
              <a:solidFill>
                <a:srgbClr val="706F6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Овал 33"/>
            <p:cNvSpPr/>
            <p:nvPr/>
          </p:nvSpPr>
          <p:spPr>
            <a:xfrm>
              <a:off x="4424311" y="4218039"/>
              <a:ext cx="766916" cy="766916"/>
            </a:xfrm>
            <a:prstGeom prst="ellipse">
              <a:avLst/>
            </a:prstGeom>
            <a:noFill/>
            <a:ln>
              <a:solidFill>
                <a:srgbClr val="706F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6810924" y="3285087"/>
            <a:ext cx="18582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Segoe UI Light" panose="020B0502040204020203" pitchFamily="34" charset="0"/>
              </a:rPr>
              <a:t>Приоритетные</a:t>
            </a:r>
          </a:p>
          <a:p>
            <a:r>
              <a:rPr lang="ru-RU" sz="2000" dirty="0" smtClean="0">
                <a:latin typeface="Segoe UI Light" panose="020B0502040204020203" pitchFamily="34" charset="0"/>
              </a:rPr>
              <a:t>Направления</a:t>
            </a:r>
          </a:p>
          <a:p>
            <a:r>
              <a:rPr lang="ru-RU" sz="2000" dirty="0" smtClean="0">
                <a:latin typeface="Segoe UI Light" panose="020B0502040204020203" pitchFamily="34" charset="0"/>
              </a:rPr>
              <a:t>Развития</a:t>
            </a:r>
            <a:endParaRPr lang="ru-RU" sz="2000" dirty="0">
              <a:latin typeface="Segoe UI Light" panose="020B0502040204020203" pitchFamily="34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7257957" y="1307484"/>
            <a:ext cx="432619" cy="432619"/>
          </a:xfrm>
          <a:prstGeom prst="ellipse">
            <a:avLst/>
          </a:prstGeom>
          <a:solidFill>
            <a:srgbClr val="F9B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7257957" y="5857262"/>
            <a:ext cx="432619" cy="432619"/>
          </a:xfrm>
          <a:prstGeom prst="ellipse">
            <a:avLst/>
          </a:prstGeom>
          <a:solidFill>
            <a:srgbClr val="F9B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8870448" y="5176101"/>
            <a:ext cx="432619" cy="432619"/>
          </a:xfrm>
          <a:prstGeom prst="ellipse">
            <a:avLst/>
          </a:prstGeom>
          <a:solidFill>
            <a:srgbClr val="F9B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8870448" y="2025954"/>
            <a:ext cx="432619" cy="432619"/>
          </a:xfrm>
          <a:prstGeom prst="ellipse">
            <a:avLst/>
          </a:prstGeom>
          <a:solidFill>
            <a:srgbClr val="F9B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9645726" y="3557937"/>
            <a:ext cx="432619" cy="432619"/>
          </a:xfrm>
          <a:prstGeom prst="ellipse">
            <a:avLst/>
          </a:prstGeom>
          <a:solidFill>
            <a:srgbClr val="F9B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" name="object 47"/>
          <p:cNvPicPr/>
          <p:nvPr/>
        </p:nvPicPr>
        <p:blipFill>
          <a:blip r:embed="rId2" cstate="print">
            <a:biLevel thresh="75000"/>
          </a:blip>
          <a:stretch>
            <a:fillRect/>
          </a:stretch>
        </p:blipFill>
        <p:spPr>
          <a:xfrm>
            <a:off x="9710066" y="3627025"/>
            <a:ext cx="303937" cy="292458"/>
          </a:xfrm>
          <a:prstGeom prst="rect">
            <a:avLst/>
          </a:prstGeom>
        </p:spPr>
      </p:pic>
      <p:pic>
        <p:nvPicPr>
          <p:cNvPr id="82" name="object 48"/>
          <p:cNvPicPr/>
          <p:nvPr/>
        </p:nvPicPr>
        <p:blipFill>
          <a:blip r:embed="rId3" cstate="print">
            <a:biLevel thresh="75000"/>
          </a:blip>
          <a:stretch>
            <a:fillRect/>
          </a:stretch>
        </p:blipFill>
        <p:spPr>
          <a:xfrm>
            <a:off x="8926830" y="5194005"/>
            <a:ext cx="311940" cy="324558"/>
          </a:xfrm>
          <a:prstGeom prst="rect">
            <a:avLst/>
          </a:prstGeom>
        </p:spPr>
      </p:pic>
      <p:pic>
        <p:nvPicPr>
          <p:cNvPr id="84" name="object 16"/>
          <p:cNvPicPr/>
          <p:nvPr/>
        </p:nvPicPr>
        <p:blipFill>
          <a:blip r:embed="rId4" cstate="print">
            <a:biLevel thresh="75000"/>
          </a:blip>
          <a:stretch>
            <a:fillRect/>
          </a:stretch>
        </p:blipFill>
        <p:spPr>
          <a:xfrm>
            <a:off x="7329201" y="1359203"/>
            <a:ext cx="290130" cy="264842"/>
          </a:xfrm>
          <a:prstGeom prst="rect">
            <a:avLst/>
          </a:prstGeom>
        </p:spPr>
      </p:pic>
      <p:pic>
        <p:nvPicPr>
          <p:cNvPr id="2050" name="Picture 2" descr="http://cdn.onlinewebfonts.com/svg/img_54693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125" y="2060950"/>
            <a:ext cx="335350" cy="29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banner2.cleanpng.com/20180906/irw/kisspng-computer-icons-company-mortgage-loan-service-real-housestylea-svg-png-icon-free-download-2-8162-5b91e2e2273427.313603161536287458160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1" b="100000" l="0" r="100000">
                        <a14:foregroundMark x1="34889" y1="53444" x2="34889" y2="53444"/>
                        <a14:foregroundMark x1="76333" y1="51111" x2="76333" y2="5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065" y="5942438"/>
            <a:ext cx="262266" cy="26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7785666" y="1293636"/>
            <a:ext cx="135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BE2325"/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Туризм</a:t>
            </a:r>
            <a:endParaRPr lang="ru-RU" dirty="0">
              <a:solidFill>
                <a:srgbClr val="BE2325"/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9347744" y="1886296"/>
            <a:ext cx="215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BE2325"/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Обрабатывающая промышленность</a:t>
            </a:r>
            <a:endParaRPr lang="ru-RU" dirty="0">
              <a:solidFill>
                <a:srgbClr val="BE2325"/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9348953" y="5076755"/>
            <a:ext cx="2480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BE2325"/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Агропромышленный комплекс</a:t>
            </a:r>
            <a:endParaRPr lang="ru-RU" dirty="0">
              <a:solidFill>
                <a:srgbClr val="BE2325"/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0078343" y="3588523"/>
            <a:ext cx="135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BE2325"/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Транспорт</a:t>
            </a:r>
            <a:endParaRPr lang="ru-RU" dirty="0">
              <a:solidFill>
                <a:srgbClr val="BE2325"/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684000" y="5821175"/>
            <a:ext cx="4044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BE2325"/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Строительство </a:t>
            </a:r>
          </a:p>
          <a:p>
            <a:r>
              <a:rPr lang="ru-RU" dirty="0" smtClean="0">
                <a:solidFill>
                  <a:srgbClr val="BE2325"/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и производство стройматериалов</a:t>
            </a:r>
            <a:endParaRPr lang="ru-RU" dirty="0">
              <a:solidFill>
                <a:srgbClr val="BE2325"/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27913" y="1150985"/>
            <a:ext cx="4451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Segoe UI Light" panose="020B0502040204020203" pitchFamily="34" charset="0"/>
              </a:rPr>
              <a:t>Ключевые показатели экономики: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52327" y="1835125"/>
            <a:ext cx="1032387" cy="801848"/>
          </a:xfrm>
          <a:prstGeom prst="rect">
            <a:avLst/>
          </a:prstGeom>
          <a:solidFill>
            <a:srgbClr val="F9B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TextBox 99"/>
          <p:cNvSpPr txBox="1"/>
          <p:nvPr/>
        </p:nvSpPr>
        <p:spPr>
          <a:xfrm>
            <a:off x="378584" y="1835125"/>
            <a:ext cx="1179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Segoe UI Light" panose="020B0502040204020203" pitchFamily="34" charset="0"/>
              </a:rPr>
              <a:t>690,3</a:t>
            </a:r>
            <a:endParaRPr lang="ru-RU" sz="2800" dirty="0">
              <a:latin typeface="Segoe UI Light" panose="020B0502040204020203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34338" y="2285920"/>
            <a:ext cx="1268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Млрд руб.</a:t>
            </a:r>
            <a:endParaRPr lang="ru-RU" sz="1400" dirty="0"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10" name="object 14"/>
          <p:cNvSpPr txBox="1"/>
          <p:nvPr/>
        </p:nvSpPr>
        <p:spPr>
          <a:xfrm>
            <a:off x="2894944" y="3752473"/>
            <a:ext cx="312485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/>
            <a:r>
              <a:rPr lang="ru-RU" spc="-20" dirty="0">
                <a:solidFill>
                  <a:srgbClr val="2C363A"/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И</a:t>
            </a:r>
            <a:r>
              <a:rPr lang="ru-RU" spc="-20" dirty="0" smtClean="0">
                <a:solidFill>
                  <a:srgbClr val="2C363A"/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нвестиции в основной  капитал (2021) + 12,4%</a:t>
            </a:r>
            <a:endParaRPr lang="ru-RU" spc="-20" dirty="0">
              <a:solidFill>
                <a:srgbClr val="2C363A"/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2769695" y="1922881"/>
            <a:ext cx="28128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383"/>
            <a:r>
              <a:rPr lang="ru-RU" dirty="0">
                <a:solidFill>
                  <a:srgbClr val="2C363A"/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В</a:t>
            </a:r>
            <a:r>
              <a:rPr lang="ru-RU" dirty="0" smtClean="0">
                <a:solidFill>
                  <a:srgbClr val="2C363A"/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аловый</a:t>
            </a:r>
            <a:r>
              <a:rPr lang="ru-RU" spc="-75" dirty="0" smtClean="0">
                <a:solidFill>
                  <a:srgbClr val="2C363A"/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pc="-5" dirty="0" smtClean="0">
                <a:solidFill>
                  <a:srgbClr val="2C363A"/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региональный</a:t>
            </a:r>
            <a:endParaRPr lang="ru-RU" dirty="0" smtClean="0"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marL="32383"/>
            <a:r>
              <a:rPr lang="ru-RU" spc="-20" dirty="0" smtClean="0">
                <a:solidFill>
                  <a:srgbClr val="2C363A"/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продукт</a:t>
            </a:r>
            <a:r>
              <a:rPr lang="ru-RU" spc="-25" dirty="0" smtClean="0">
                <a:solidFill>
                  <a:srgbClr val="2C363A"/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pc="-5" dirty="0" smtClean="0">
                <a:solidFill>
                  <a:srgbClr val="2C363A"/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(2021) +11,7%</a:t>
            </a:r>
            <a:endParaRPr lang="ru-RU" dirty="0"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2769695" y="2848955"/>
            <a:ext cx="29435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spcBef>
                <a:spcPts val="5"/>
              </a:spcBef>
            </a:pPr>
            <a:r>
              <a:rPr lang="ru-RU" spc="-20" dirty="0" smtClean="0">
                <a:solidFill>
                  <a:srgbClr val="2C363A"/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Средняя заработная плата </a:t>
            </a:r>
          </a:p>
          <a:p>
            <a:pPr marL="12700" marR="5080">
              <a:spcBef>
                <a:spcPts val="5"/>
              </a:spcBef>
            </a:pPr>
            <a:r>
              <a:rPr lang="ru-RU" spc="-20" dirty="0" smtClean="0">
                <a:solidFill>
                  <a:srgbClr val="2C363A"/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по региону (2023) + 4,5%</a:t>
            </a:r>
            <a:endParaRPr lang="ru-RU" spc="-20" dirty="0">
              <a:solidFill>
                <a:srgbClr val="2C363A"/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452327" y="2774841"/>
            <a:ext cx="1032387" cy="801848"/>
          </a:xfrm>
          <a:prstGeom prst="rect">
            <a:avLst/>
          </a:prstGeom>
          <a:solidFill>
            <a:srgbClr val="F9B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TextBox 118"/>
          <p:cNvSpPr txBox="1"/>
          <p:nvPr/>
        </p:nvSpPr>
        <p:spPr>
          <a:xfrm>
            <a:off x="400707" y="2813659"/>
            <a:ext cx="1179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Segoe UI Light" panose="020B0502040204020203" pitchFamily="34" charset="0"/>
              </a:rPr>
              <a:t>47 388</a:t>
            </a:r>
            <a:endParaRPr lang="ru-RU" sz="2400" dirty="0">
              <a:latin typeface="Segoe UI Light" panose="020B0502040204020203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334338" y="3225636"/>
            <a:ext cx="1268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Рублей</a:t>
            </a:r>
            <a:endParaRPr lang="ru-RU" sz="1400" dirty="0"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452327" y="3714612"/>
            <a:ext cx="1032387" cy="801848"/>
          </a:xfrm>
          <a:prstGeom prst="rect">
            <a:avLst/>
          </a:prstGeom>
          <a:solidFill>
            <a:srgbClr val="F9B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TextBox 126"/>
          <p:cNvSpPr txBox="1"/>
          <p:nvPr/>
        </p:nvSpPr>
        <p:spPr>
          <a:xfrm>
            <a:off x="378584" y="3714612"/>
            <a:ext cx="1179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Segoe UI Light" panose="020B0502040204020203" pitchFamily="34" charset="0"/>
              </a:rPr>
              <a:t>109,9</a:t>
            </a:r>
            <a:endParaRPr lang="ru-RU" sz="2800" dirty="0">
              <a:latin typeface="Segoe UI Light" panose="020B0502040204020203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334338" y="4165407"/>
            <a:ext cx="1268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Млрд руб.</a:t>
            </a:r>
            <a:endParaRPr lang="ru-RU" sz="1400" dirty="0"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547507" y="1835125"/>
            <a:ext cx="1032387" cy="8018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1473764" y="1835125"/>
            <a:ext cx="1179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Segoe UI Light" panose="020B0502040204020203" pitchFamily="34" charset="0"/>
              </a:rPr>
              <a:t>8,527</a:t>
            </a:r>
            <a:endParaRPr lang="ru-RU" sz="2800" dirty="0">
              <a:latin typeface="Segoe UI Light" panose="020B0502040204020203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429518" y="2285920"/>
            <a:ext cx="1268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Млрд долл.</a:t>
            </a:r>
            <a:endParaRPr lang="ru-RU" sz="1400" dirty="0"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547507" y="2774841"/>
            <a:ext cx="1032387" cy="8018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1495887" y="2813659"/>
            <a:ext cx="1179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Segoe UI Light" panose="020B0502040204020203" pitchFamily="34" charset="0"/>
              </a:rPr>
              <a:t>585,3</a:t>
            </a:r>
            <a:endParaRPr lang="ru-RU" sz="2400" dirty="0">
              <a:latin typeface="Segoe UI Light" panose="020B0502040204020203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429518" y="3225636"/>
            <a:ext cx="1268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Долл.</a:t>
            </a:r>
            <a:endParaRPr lang="ru-RU" sz="1400" dirty="0"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547507" y="3714612"/>
            <a:ext cx="1032387" cy="8018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TextBox 62"/>
          <p:cNvSpPr txBox="1"/>
          <p:nvPr/>
        </p:nvSpPr>
        <p:spPr>
          <a:xfrm>
            <a:off x="1473764" y="3714612"/>
            <a:ext cx="1179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Segoe UI Light" panose="020B0502040204020203" pitchFamily="34" charset="0"/>
              </a:rPr>
              <a:t>1,358</a:t>
            </a:r>
            <a:endParaRPr lang="ru-RU" sz="2800" dirty="0">
              <a:latin typeface="Segoe UI Light" panose="020B0502040204020203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429518" y="4165407"/>
            <a:ext cx="1268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Млрд. долл.</a:t>
            </a:r>
            <a:endParaRPr lang="ru-RU" sz="1400" dirty="0"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68" name="object 14"/>
          <p:cNvSpPr txBox="1"/>
          <p:nvPr/>
        </p:nvSpPr>
        <p:spPr>
          <a:xfrm>
            <a:off x="2913585" y="4682878"/>
            <a:ext cx="312485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/>
            <a:r>
              <a:rPr lang="ru-RU" spc="-20" dirty="0" smtClean="0">
                <a:solidFill>
                  <a:srgbClr val="2C363A"/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Объем внешнего товарооборота (</a:t>
            </a:r>
            <a:r>
              <a:rPr lang="ru-RU" spc="-20" dirty="0">
                <a:solidFill>
                  <a:srgbClr val="2C363A"/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2021) + </a:t>
            </a:r>
            <a:r>
              <a:rPr lang="ru-RU" spc="-20" dirty="0" smtClean="0">
                <a:solidFill>
                  <a:srgbClr val="2C363A"/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26,3%</a:t>
            </a:r>
            <a:endParaRPr lang="ru-RU" spc="-20" dirty="0">
              <a:solidFill>
                <a:srgbClr val="2C363A"/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452327" y="4656667"/>
            <a:ext cx="1032387" cy="801848"/>
          </a:xfrm>
          <a:prstGeom prst="rect">
            <a:avLst/>
          </a:prstGeom>
          <a:solidFill>
            <a:srgbClr val="F9B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TextBox 69"/>
          <p:cNvSpPr txBox="1"/>
          <p:nvPr/>
        </p:nvSpPr>
        <p:spPr>
          <a:xfrm>
            <a:off x="378584" y="4656667"/>
            <a:ext cx="1179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Segoe UI Light" panose="020B0502040204020203" pitchFamily="34" charset="0"/>
              </a:rPr>
              <a:t>161,1</a:t>
            </a:r>
            <a:endParaRPr lang="ru-RU" sz="2800" dirty="0">
              <a:latin typeface="Segoe UI Light" panose="020B0502040204020203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34338" y="5107462"/>
            <a:ext cx="1268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Млрд руб.</a:t>
            </a:r>
            <a:endParaRPr lang="ru-RU" sz="1400" dirty="0"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1547507" y="4656667"/>
            <a:ext cx="1032387" cy="8018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TextBox 72"/>
          <p:cNvSpPr txBox="1"/>
          <p:nvPr/>
        </p:nvSpPr>
        <p:spPr>
          <a:xfrm>
            <a:off x="1473764" y="4656667"/>
            <a:ext cx="1179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Segoe UI Light" panose="020B0502040204020203" pitchFamily="34" charset="0"/>
              </a:rPr>
              <a:t>1,989</a:t>
            </a:r>
            <a:endParaRPr lang="ru-RU" sz="2800" dirty="0">
              <a:latin typeface="Segoe UI Light" panose="020B0502040204020203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429518" y="5107462"/>
            <a:ext cx="1268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Млрд. долл.</a:t>
            </a:r>
            <a:endParaRPr lang="ru-RU" sz="1400" dirty="0"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61" name="object 14"/>
          <p:cNvSpPr txBox="1"/>
          <p:nvPr/>
        </p:nvSpPr>
        <p:spPr>
          <a:xfrm>
            <a:off x="2912121" y="5611786"/>
            <a:ext cx="312485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/>
            <a:r>
              <a:rPr lang="ru-RU" spc="-20" dirty="0" smtClean="0">
                <a:solidFill>
                  <a:srgbClr val="2C363A"/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Объем </a:t>
            </a:r>
            <a:r>
              <a:rPr lang="ru-RU" spc="-20" dirty="0" smtClean="0">
                <a:solidFill>
                  <a:srgbClr val="2C363A"/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внутреннего </a:t>
            </a:r>
            <a:r>
              <a:rPr lang="ru-RU" spc="-20" dirty="0" smtClean="0">
                <a:solidFill>
                  <a:srgbClr val="2C363A"/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товарооборота (</a:t>
            </a:r>
            <a:r>
              <a:rPr lang="ru-RU" spc="-20" dirty="0" smtClean="0">
                <a:solidFill>
                  <a:srgbClr val="2C363A"/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2022)</a:t>
            </a:r>
            <a:endParaRPr lang="ru-RU" spc="-20" dirty="0">
              <a:solidFill>
                <a:srgbClr val="2C363A"/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50863" y="5585575"/>
            <a:ext cx="1032387" cy="801848"/>
          </a:xfrm>
          <a:prstGeom prst="rect">
            <a:avLst/>
          </a:prstGeom>
          <a:solidFill>
            <a:srgbClr val="F9B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TextBox 65"/>
          <p:cNvSpPr txBox="1"/>
          <p:nvPr/>
        </p:nvSpPr>
        <p:spPr>
          <a:xfrm>
            <a:off x="377120" y="5585575"/>
            <a:ext cx="1179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Segoe UI Light" panose="020B0502040204020203" pitchFamily="34" charset="0"/>
              </a:rPr>
              <a:t>332,0</a:t>
            </a:r>
            <a:endParaRPr lang="ru-RU" sz="2800" dirty="0">
              <a:latin typeface="Segoe UI Light" panose="020B0502040204020203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32874" y="6036370"/>
            <a:ext cx="1268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Млрд руб.</a:t>
            </a:r>
            <a:endParaRPr lang="ru-RU" sz="1400" dirty="0"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546043" y="5585575"/>
            <a:ext cx="1032387" cy="8018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TextBox 79"/>
          <p:cNvSpPr txBox="1"/>
          <p:nvPr/>
        </p:nvSpPr>
        <p:spPr>
          <a:xfrm>
            <a:off x="1472300" y="5585575"/>
            <a:ext cx="1179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Segoe UI Light" panose="020B0502040204020203" pitchFamily="34" charset="0"/>
              </a:rPr>
              <a:t>4</a:t>
            </a:r>
            <a:r>
              <a:rPr lang="ru-RU" sz="2800" dirty="0" smtClean="0">
                <a:latin typeface="Segoe UI Light" panose="020B0502040204020203" pitchFamily="34" charset="0"/>
              </a:rPr>
              <a:t>,105</a:t>
            </a:r>
            <a:endParaRPr lang="ru-RU" sz="2800" dirty="0">
              <a:latin typeface="Segoe UI Light" panose="020B0502040204020203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428054" y="6036370"/>
            <a:ext cx="1268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Млрд. долл.</a:t>
            </a:r>
            <a:endParaRPr lang="ru-RU" sz="1400" dirty="0"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53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956" y="136478"/>
            <a:ext cx="813329" cy="830997"/>
          </a:xfrm>
          <a:prstGeom prst="rect">
            <a:avLst/>
          </a:prstGeom>
          <a:solidFill>
            <a:srgbClr val="FDC24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Segoe UI Light" panose="020B0502040204020203" pitchFamily="34" charset="0"/>
              </a:rPr>
              <a:t>04</a:t>
            </a:r>
            <a:endParaRPr lang="ru-RU" sz="4800" dirty="0">
              <a:latin typeface="Segoe UI Light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7848" y="245624"/>
            <a:ext cx="8652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Segoe UI Light" panose="020B0502040204020203" pitchFamily="34" charset="0"/>
              </a:rPr>
              <a:t>Внешнеэкономическая деятельность региона</a:t>
            </a:r>
            <a:endParaRPr lang="ru-RU" sz="3200" dirty="0">
              <a:latin typeface="Segoe UI Light" panose="020B0502040204020203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201789" y="830399"/>
            <a:ext cx="10293331" cy="0"/>
          </a:xfrm>
          <a:prstGeom prst="line">
            <a:avLst/>
          </a:prstGeom>
          <a:ln>
            <a:solidFill>
              <a:srgbClr val="FDC2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28777897"/>
              </p:ext>
            </p:extLst>
          </p:nvPr>
        </p:nvGraphicFramePr>
        <p:xfrm>
          <a:off x="-1129515" y="1720645"/>
          <a:ext cx="7697463" cy="5022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12230" y="1092008"/>
            <a:ext cx="3836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Segoe UI Light" panose="020B0502040204020203" pitchFamily="34" charset="0"/>
              </a:rPr>
              <a:t>Товарная структура </a:t>
            </a:r>
            <a:r>
              <a:rPr lang="ru-RU" u="sng" dirty="0">
                <a:latin typeface="Segoe UI Light" panose="020B0502040204020203" pitchFamily="34" charset="0"/>
              </a:rPr>
              <a:t>экспорта </a:t>
            </a:r>
            <a:r>
              <a:rPr lang="ru-RU" dirty="0">
                <a:latin typeface="Segoe UI Light" panose="020B0502040204020203" pitchFamily="34" charset="0"/>
              </a:rPr>
              <a:t>Ярославской области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241432758"/>
              </p:ext>
            </p:extLst>
          </p:nvPr>
        </p:nvGraphicFramePr>
        <p:xfrm>
          <a:off x="4361801" y="1723250"/>
          <a:ext cx="7697463" cy="5022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159247" y="1092008"/>
            <a:ext cx="3836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Segoe UI Light" panose="020B0502040204020203" pitchFamily="34" charset="0"/>
              </a:rPr>
              <a:t>Товарная структура </a:t>
            </a:r>
            <a:r>
              <a:rPr lang="ru-RU" u="sng" dirty="0" smtClean="0">
                <a:latin typeface="Segoe UI Light" panose="020B0502040204020203" pitchFamily="34" charset="0"/>
              </a:rPr>
              <a:t>импорта</a:t>
            </a:r>
            <a:r>
              <a:rPr lang="ru-RU" b="1" dirty="0" smtClean="0">
                <a:latin typeface="Segoe UI Light" panose="020B0502040204020203" pitchFamily="34" charset="0"/>
              </a:rPr>
              <a:t> </a:t>
            </a:r>
            <a:r>
              <a:rPr lang="ru-RU" dirty="0">
                <a:latin typeface="Segoe UI Light" panose="020B0502040204020203" pitchFamily="34" charset="0"/>
              </a:rPr>
              <a:t>Ярославской области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5484935" y="1195855"/>
            <a:ext cx="9126" cy="5470453"/>
          </a:xfrm>
          <a:prstGeom prst="line">
            <a:avLst/>
          </a:prstGeom>
          <a:ln w="38100">
            <a:gradFill>
              <a:gsLst>
                <a:gs pos="100000">
                  <a:srgbClr val="FFDF60"/>
                </a:gs>
                <a:gs pos="74000">
                  <a:srgbClr val="F69322"/>
                </a:gs>
                <a:gs pos="57918">
                  <a:srgbClr val="F27925"/>
                </a:gs>
                <a:gs pos="31000">
                  <a:srgbClr val="BE2325"/>
                </a:gs>
                <a:gs pos="0">
                  <a:srgbClr val="891A1C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83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956" y="136478"/>
            <a:ext cx="813329" cy="830997"/>
          </a:xfrm>
          <a:prstGeom prst="rect">
            <a:avLst/>
          </a:prstGeom>
          <a:solidFill>
            <a:srgbClr val="FDC24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Segoe UI Light" panose="020B0502040204020203" pitchFamily="34" charset="0"/>
              </a:rPr>
              <a:t>05</a:t>
            </a:r>
            <a:endParaRPr lang="ru-RU" sz="4800" dirty="0">
              <a:latin typeface="Segoe UI Light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7848" y="245624"/>
            <a:ext cx="946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Segoe UI Light" panose="020B0502040204020203" pitchFamily="34" charset="0"/>
              </a:rPr>
              <a:t>Кадровый потенциал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201789" y="830399"/>
            <a:ext cx="10293331" cy="0"/>
          </a:xfrm>
          <a:prstGeom prst="line">
            <a:avLst/>
          </a:prstGeom>
          <a:ln>
            <a:solidFill>
              <a:srgbClr val="FDC2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81252" y="1205926"/>
            <a:ext cx="2703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Segoe UI Light" panose="020B0502040204020203" pitchFamily="34" charset="0"/>
              </a:rPr>
              <a:t>Профессиональное образование в регионе:</a:t>
            </a:r>
            <a:endParaRPr lang="ru-RU" dirty="0">
              <a:latin typeface="Segoe UI Light" panose="020B0502040204020203" pitchFamily="34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444969" y="1193496"/>
            <a:ext cx="0" cy="658761"/>
          </a:xfrm>
          <a:prstGeom prst="line">
            <a:avLst/>
          </a:prstGeom>
          <a:ln w="31750">
            <a:solidFill>
              <a:srgbClr val="FFC2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217716" y="1311940"/>
            <a:ext cx="1111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9B2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380</a:t>
            </a:r>
            <a:endParaRPr lang="ru-RU" sz="3200" b="1" dirty="0">
              <a:solidFill>
                <a:srgbClr val="F9B2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383689" y="1741482"/>
            <a:ext cx="798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Segoe UI Light" panose="020B0502040204020203" pitchFamily="34" charset="0"/>
              </a:rPr>
              <a:t>школ</a:t>
            </a:r>
            <a:endParaRPr lang="ru-RU" sz="1400" dirty="0">
              <a:latin typeface="Segoe UI Light" panose="020B0502040204020203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348423" y="1311940"/>
            <a:ext cx="1111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9B2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  <a:endParaRPr lang="ru-RU" sz="3200" b="1" dirty="0">
              <a:solidFill>
                <a:srgbClr val="F9B2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324998" y="1772260"/>
            <a:ext cx="1210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Segoe UI Light" panose="020B0502040204020203" pitchFamily="34" charset="0"/>
              </a:rPr>
              <a:t>Техникумов/</a:t>
            </a:r>
          </a:p>
          <a:p>
            <a:pPr algn="ctr"/>
            <a:r>
              <a:rPr lang="ru-RU" sz="1200" dirty="0" smtClean="0">
                <a:latin typeface="Segoe UI Light" panose="020B0502040204020203" pitchFamily="34" charset="0"/>
              </a:rPr>
              <a:t>колледжей</a:t>
            </a:r>
            <a:endParaRPr lang="ru-RU" sz="1200" dirty="0">
              <a:latin typeface="Segoe UI Light" panose="020B0502040204020203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366063" y="1311940"/>
            <a:ext cx="1111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9B2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ru-RU" sz="3200" b="1" dirty="0">
              <a:solidFill>
                <a:srgbClr val="F9B2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532036" y="1741482"/>
            <a:ext cx="798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Segoe UI Light" panose="020B0502040204020203" pitchFamily="34" charset="0"/>
              </a:rPr>
              <a:t>ВУЗов</a:t>
            </a:r>
            <a:endParaRPr lang="ru-RU" sz="1400" dirty="0">
              <a:latin typeface="Segoe UI Light" panose="020B0502040204020203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876422" y="983160"/>
            <a:ext cx="2107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pc="1500" dirty="0" smtClean="0">
                <a:solidFill>
                  <a:srgbClr val="706F6F"/>
                </a:solidFill>
                <a:latin typeface="Segoe UI Light" panose="020B0502040204020203" pitchFamily="34" charset="0"/>
              </a:rPr>
              <a:t>БОЛЕЕ</a:t>
            </a:r>
            <a:endParaRPr lang="ru-RU" spc="1500" dirty="0">
              <a:solidFill>
                <a:srgbClr val="706F6F"/>
              </a:solidFill>
              <a:latin typeface="Segoe UI Light" panose="020B0502040204020203" pitchFamily="34" charset="0"/>
            </a:endParaRPr>
          </a:p>
        </p:txBody>
      </p:sp>
      <p:sp>
        <p:nvSpPr>
          <p:cNvPr id="55" name="Нашивка 54"/>
          <p:cNvSpPr/>
          <p:nvPr/>
        </p:nvSpPr>
        <p:spPr>
          <a:xfrm>
            <a:off x="6578691" y="1142662"/>
            <a:ext cx="403122" cy="461665"/>
          </a:xfrm>
          <a:prstGeom prst="chevron">
            <a:avLst/>
          </a:prstGeom>
          <a:noFill/>
          <a:ln>
            <a:solidFill>
              <a:srgbClr val="FFC2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7" name="Нашивка 56"/>
          <p:cNvSpPr/>
          <p:nvPr/>
        </p:nvSpPr>
        <p:spPr>
          <a:xfrm>
            <a:off x="6762033" y="1239364"/>
            <a:ext cx="403122" cy="461665"/>
          </a:xfrm>
          <a:prstGeom prst="chevron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028826" y="965774"/>
            <a:ext cx="4659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pc="800" dirty="0" smtClean="0">
                <a:solidFill>
                  <a:srgbClr val="706F6F"/>
                </a:solidFill>
                <a:latin typeface="Segoe UI Light" panose="020B0502040204020203" pitchFamily="34" charset="0"/>
              </a:rPr>
              <a:t>В КОТОРЫХ ОБУЧАЮТСЯ</a:t>
            </a:r>
            <a:endParaRPr lang="ru-RU" spc="800" dirty="0">
              <a:solidFill>
                <a:srgbClr val="706F6F"/>
              </a:solidFill>
              <a:latin typeface="Segoe UI Light" panose="020B0502040204020203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672255" y="1252027"/>
            <a:ext cx="1608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9B2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31,1 </a:t>
            </a:r>
            <a:r>
              <a:rPr lang="ru-RU" sz="1600" b="1" dirty="0" smtClean="0">
                <a:solidFill>
                  <a:srgbClr val="F9B2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</a:t>
            </a:r>
            <a:endParaRPr lang="ru-RU" sz="1600" b="1" dirty="0">
              <a:solidFill>
                <a:srgbClr val="F9B2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904800" y="1682913"/>
            <a:ext cx="10643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Segoe UI Light" panose="020B0502040204020203" pitchFamily="34" charset="0"/>
              </a:rPr>
              <a:t>студентов</a:t>
            </a:r>
            <a:endParaRPr lang="ru-RU" sz="1400" dirty="0">
              <a:latin typeface="Segoe UI Light" panose="020B0502040204020203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370876" y="1252027"/>
            <a:ext cx="1608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9B2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368</a:t>
            </a:r>
            <a:endParaRPr lang="ru-RU" sz="1600" b="1" dirty="0">
              <a:solidFill>
                <a:srgbClr val="F9B2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717150" y="1682912"/>
            <a:ext cx="10643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Segoe UI Light" panose="020B0502040204020203" pitchFamily="34" charset="0"/>
              </a:rPr>
              <a:t>аспиранта</a:t>
            </a:r>
            <a:endParaRPr lang="ru-RU" sz="1400" dirty="0">
              <a:latin typeface="Segoe UI Light" panose="020B0502040204020203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72956" y="2359075"/>
            <a:ext cx="1330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9B2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2017:</a:t>
            </a:r>
            <a:endParaRPr lang="ru-RU" sz="3200" b="1" dirty="0">
              <a:solidFill>
                <a:srgbClr val="F9B2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487236" y="2359075"/>
            <a:ext cx="30847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Segoe UI Light" panose="020B0502040204020203" pitchFamily="34" charset="0"/>
              </a:rPr>
              <a:t>Ярославский Государственный Университет им. П.Г. Демидова вошел в число </a:t>
            </a:r>
            <a:r>
              <a:rPr lang="ru-RU" b="1" dirty="0">
                <a:solidFill>
                  <a:srgbClr val="F9B2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опорных ВУЗов РФ</a:t>
            </a:r>
          </a:p>
        </p:txBody>
      </p:sp>
      <p:sp>
        <p:nvSpPr>
          <p:cNvPr id="67" name="Овал 66"/>
          <p:cNvSpPr/>
          <p:nvPr/>
        </p:nvSpPr>
        <p:spPr>
          <a:xfrm>
            <a:off x="4613894" y="2400149"/>
            <a:ext cx="560439" cy="560439"/>
          </a:xfrm>
          <a:prstGeom prst="ellipse">
            <a:avLst/>
          </a:prstGeom>
          <a:solidFill>
            <a:srgbClr val="F9B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s://cdn-icons-png.flaticon.com/512/2201/220155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475" y="2464824"/>
            <a:ext cx="373276" cy="37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5267914" y="2359075"/>
            <a:ext cx="22242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Segoe UI Light" panose="020B0502040204020203" pitchFamily="34" charset="0"/>
              </a:rPr>
              <a:t>Совместная </a:t>
            </a:r>
          </a:p>
          <a:p>
            <a:r>
              <a:rPr lang="ru-RU" dirty="0" smtClean="0">
                <a:latin typeface="Segoe UI Light" panose="020B0502040204020203" pitchFamily="34" charset="0"/>
              </a:rPr>
              <a:t>научная деятельность </a:t>
            </a:r>
            <a:r>
              <a:rPr lang="ru-RU" b="1" dirty="0">
                <a:solidFill>
                  <a:srgbClr val="F9B2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университетов</a:t>
            </a:r>
            <a:r>
              <a:rPr lang="ru-RU" dirty="0" smtClean="0">
                <a:latin typeface="Segoe UI Light" panose="020B0502040204020203" pitchFamily="34" charset="0"/>
              </a:rPr>
              <a:t> и </a:t>
            </a:r>
            <a:r>
              <a:rPr lang="ru-RU" b="1" dirty="0">
                <a:solidFill>
                  <a:srgbClr val="F9B2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компаний Р-</a:t>
            </a:r>
            <a:r>
              <a:rPr lang="ru-RU" b="1" dirty="0" err="1">
                <a:solidFill>
                  <a:srgbClr val="F9B2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Фарм</a:t>
            </a:r>
            <a:endParaRPr lang="ru-RU" b="1" dirty="0">
              <a:solidFill>
                <a:srgbClr val="F9B2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Овал 70"/>
          <p:cNvSpPr/>
          <p:nvPr/>
        </p:nvSpPr>
        <p:spPr>
          <a:xfrm>
            <a:off x="8156486" y="2400149"/>
            <a:ext cx="560439" cy="560439"/>
          </a:xfrm>
          <a:prstGeom prst="ellipse">
            <a:avLst/>
          </a:prstGeom>
          <a:solidFill>
            <a:srgbClr val="F9B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2" name="Picture 2" descr="https://cdn-icons-png.flaticon.com/512/2201/220155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067" y="2464824"/>
            <a:ext cx="373276" cy="37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TextBox 72"/>
          <p:cNvSpPr txBox="1"/>
          <p:nvPr/>
        </p:nvSpPr>
        <p:spPr>
          <a:xfrm>
            <a:off x="8810506" y="2359075"/>
            <a:ext cx="28781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Segoe UI Light" panose="020B0502040204020203" pitchFamily="34" charset="0"/>
              </a:rPr>
              <a:t>Совместные образовательные программы по стандартам компаний </a:t>
            </a:r>
            <a:r>
              <a:rPr lang="en-US" b="1" dirty="0" smtClean="0">
                <a:solidFill>
                  <a:srgbClr val="F9B2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Ranbaxy</a:t>
            </a:r>
            <a:r>
              <a:rPr lang="ru-RU" b="1" dirty="0" smtClean="0">
                <a:solidFill>
                  <a:srgbClr val="F9B2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b="1" dirty="0" smtClean="0">
                <a:solidFill>
                  <a:srgbClr val="F9B2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Olympus</a:t>
            </a:r>
            <a:r>
              <a:rPr lang="ru-RU" b="1" dirty="0" smtClean="0">
                <a:solidFill>
                  <a:srgbClr val="F9B2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Р-</a:t>
            </a:r>
            <a:r>
              <a:rPr lang="ru-RU" b="1" dirty="0" err="1" smtClean="0">
                <a:solidFill>
                  <a:srgbClr val="F9B2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Фарм</a:t>
            </a:r>
            <a:endParaRPr lang="ru-RU" b="1" dirty="0">
              <a:solidFill>
                <a:srgbClr val="F9B2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>
            <a:off x="444969" y="1990689"/>
            <a:ext cx="2959510" cy="0"/>
          </a:xfrm>
          <a:prstGeom prst="line">
            <a:avLst/>
          </a:prstGeom>
          <a:ln>
            <a:solidFill>
              <a:srgbClr val="706F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483812" y="3884708"/>
            <a:ext cx="2703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Segoe UI Light" panose="020B0502040204020203" pitchFamily="34" charset="0"/>
              </a:rPr>
              <a:t>Высшее</a:t>
            </a:r>
          </a:p>
          <a:p>
            <a:r>
              <a:rPr lang="ru-RU" dirty="0" smtClean="0">
                <a:latin typeface="Segoe UI Light" panose="020B0502040204020203" pitchFamily="34" charset="0"/>
              </a:rPr>
              <a:t>образование:</a:t>
            </a:r>
            <a:endParaRPr lang="ru-RU" dirty="0">
              <a:latin typeface="Segoe UI Light" panose="020B0502040204020203" pitchFamily="34" charset="0"/>
            </a:endParaRPr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>
            <a:off x="447529" y="3872278"/>
            <a:ext cx="0" cy="658761"/>
          </a:xfrm>
          <a:prstGeom prst="line">
            <a:avLst/>
          </a:prstGeom>
          <a:ln w="31750">
            <a:solidFill>
              <a:srgbClr val="FFC2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Picture 2" descr="ÐÐ°ÑÑÐ¸Ð½ÐºÐ¸ Ð¿Ð¾ Ð·Ð°Ð¿ÑÐ¾ÑÑ Ð¯ÑÐ¾ÑÐ»Ð°Ð²ÑÐºÐ¸Ð¹ Ð¿ÐµÐ´Ð°Ð³Ð¾Ð³Ð¸ÑÐµÑÐºÐ¸Ð¹ ÑÐ½Ð¸Ð²ÐµÑÑÐ¸ÑÐµÑ Ð¸Ð¼. Ð.Ð. Ð£ÑÐ¸Ð½ÑÐºÐ¾Ð³Ð¾">
            <a:extLst>
              <a:ext uri="{FF2B5EF4-FFF2-40B4-BE49-F238E27FC236}">
                <a16:creationId xmlns="" xmlns:a16="http://schemas.microsoft.com/office/drawing/2014/main" id="{1D7C03DB-DBD8-264B-B2F3-CE0BB1FCD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5" y="5693963"/>
            <a:ext cx="1070122" cy="99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4" descr="ÐÐ¾ÑÐ¾Ð¶ÐµÐµ Ð¸Ð·Ð¾Ð±ÑÐ°Ð¶ÐµÐ½Ð¸Ðµ">
            <a:extLst>
              <a:ext uri="{FF2B5EF4-FFF2-40B4-BE49-F238E27FC236}">
                <a16:creationId xmlns="" xmlns:a16="http://schemas.microsoft.com/office/drawing/2014/main" id="{36B41C18-6129-844A-B494-55A232A21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751" y="5790792"/>
            <a:ext cx="895885" cy="89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Прямоугольник 80">
            <a:extLst>
              <a:ext uri="{FF2B5EF4-FFF2-40B4-BE49-F238E27FC236}">
                <a16:creationId xmlns="" xmlns:a16="http://schemas.microsoft.com/office/drawing/2014/main" id="{6F874CBF-E7F9-6C45-ADD4-D8D69F1C1433}"/>
              </a:ext>
            </a:extLst>
          </p:cNvPr>
          <p:cNvSpPr/>
          <p:nvPr/>
        </p:nvSpPr>
        <p:spPr>
          <a:xfrm>
            <a:off x="4768537" y="6047217"/>
            <a:ext cx="29958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Segoe UI Light" panose="020B0502040204020203" pitchFamily="34" charset="0"/>
              </a:rPr>
              <a:t>ЯРОСЛАВСКИЙ ГОСУДАРСТВЕННЫЙ МЕДИЦИНСКИЙ УНИВЕРСИТЕТ</a:t>
            </a:r>
          </a:p>
        </p:txBody>
      </p:sp>
      <p:pic>
        <p:nvPicPr>
          <p:cNvPr id="82" name="Picture 6" descr="ÐÐ°ÑÑÐ¸Ð½ÐºÐ¸ Ð¿Ð¾ Ð·Ð°Ð¿ÑÐ¾ÑÑ Ð¯ÑÐ¾ÑÐ»Ð°Ð²ÑÐºÐ¸Ð¹ Ð³Ð¾ÑÑÐ´Ð°ÑÑÑÐ²ÐµÐ½Ð½ÑÐ¹ ÑÐ½Ð¸Ð²ÐµÑÑÐ¸ÑÐµÑ Ð¸Ð¼. Ð.Ð. ÐÐµÐ¼Ð¸Ð´Ð¾Ð²Ð°">
            <a:extLst>
              <a:ext uri="{FF2B5EF4-FFF2-40B4-BE49-F238E27FC236}">
                <a16:creationId xmlns="" xmlns:a16="http://schemas.microsoft.com/office/drawing/2014/main" id="{3CE5383C-F0B6-DF4E-9F93-0E07E38C6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70" y="4783355"/>
            <a:ext cx="742948" cy="76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" descr="ÐÐ°ÑÑÐ¸Ð½ÐºÐ¸ Ð¿Ð¾ Ð·Ð°Ð¿ÑÐ¾ÑÑ Ð¯ÑÐ¾ÑÐ»Ð°Ð²ÑÐºÐ¸Ð¹ Ð³Ð¾ÑÑÐ´Ð°ÑÑÑÐ²ÐµÐ½Ð½ÑÐ¹ ÑÐµÑÐ½Ð¸ÑÐµÑÐºÐ¸Ð¹ ÑÐ½Ð¸Ð²ÐµÑÑÐ¸ÑÐµÑ">
            <a:extLst>
              <a:ext uri="{FF2B5EF4-FFF2-40B4-BE49-F238E27FC236}">
                <a16:creationId xmlns="" xmlns:a16="http://schemas.microsoft.com/office/drawing/2014/main" id="{76106F67-9837-504C-8B13-028DD0405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812" y="4798788"/>
            <a:ext cx="635979" cy="63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0B0376E2-C184-D14F-9F19-82ECB42571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0680" y="4868435"/>
            <a:ext cx="420073" cy="590903"/>
          </a:xfrm>
          <a:prstGeom prst="rect">
            <a:avLst/>
          </a:prstGeom>
        </p:spPr>
      </p:pic>
      <p:sp>
        <p:nvSpPr>
          <p:cNvPr id="85" name="Прямоугольник 84">
            <a:extLst>
              <a:ext uri="{FF2B5EF4-FFF2-40B4-BE49-F238E27FC236}">
                <a16:creationId xmlns="" xmlns:a16="http://schemas.microsoft.com/office/drawing/2014/main" id="{28A62E16-A0F6-F342-8AF8-E3A4F1682DD6}"/>
              </a:ext>
            </a:extLst>
          </p:cNvPr>
          <p:cNvSpPr/>
          <p:nvPr/>
        </p:nvSpPr>
        <p:spPr>
          <a:xfrm>
            <a:off x="1331964" y="5957547"/>
            <a:ext cx="27128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Segoe UI Light" panose="020B0502040204020203" pitchFamily="34" charset="0"/>
              </a:rPr>
              <a:t>ЯРОСЛАВСКИЙ ГОСУДАРСТВЕННЫЙ ПЕДАГОГИЧЕСКИЙ УНИВЕРСИТЕТ </a:t>
            </a:r>
            <a:r>
              <a:rPr lang="ru-RU" sz="1200" dirty="0" smtClean="0">
                <a:latin typeface="Segoe UI Light" panose="020B0502040204020203" pitchFamily="34" charset="0"/>
              </a:rPr>
              <a:t>ИМ</a:t>
            </a:r>
            <a:r>
              <a:rPr lang="ru-RU" sz="1200" dirty="0">
                <a:latin typeface="Segoe UI Light" panose="020B0502040204020203" pitchFamily="34" charset="0"/>
              </a:rPr>
              <a:t>. К.Д. УШИНСКОГО</a:t>
            </a:r>
          </a:p>
        </p:txBody>
      </p:sp>
      <p:sp>
        <p:nvSpPr>
          <p:cNvPr id="86" name="Прямоугольник 85">
            <a:extLst>
              <a:ext uri="{FF2B5EF4-FFF2-40B4-BE49-F238E27FC236}">
                <a16:creationId xmlns="" xmlns:a16="http://schemas.microsoft.com/office/drawing/2014/main" id="{F666D7A8-8AE3-B246-84F4-09BAA09B2C07}"/>
              </a:ext>
            </a:extLst>
          </p:cNvPr>
          <p:cNvSpPr/>
          <p:nvPr/>
        </p:nvSpPr>
        <p:spPr>
          <a:xfrm>
            <a:off x="8239741" y="4933053"/>
            <a:ext cx="3617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Segoe UI Light" panose="020B0502040204020203" pitchFamily="34" charset="0"/>
              </a:rPr>
              <a:t>ФГБОУ ВО «ЯРОСЛАВСКАЯ ГОСУДАРСТВЕННАЯ СЕЛЬСКОХОЗЯЙСТВЕННАЯ АКАДЕМИЯ»</a:t>
            </a:r>
          </a:p>
        </p:txBody>
      </p:sp>
      <p:sp>
        <p:nvSpPr>
          <p:cNvPr id="87" name="Прямоугольник 86">
            <a:extLst>
              <a:ext uri="{FF2B5EF4-FFF2-40B4-BE49-F238E27FC236}">
                <a16:creationId xmlns="" xmlns:a16="http://schemas.microsoft.com/office/drawing/2014/main" id="{E21D07BA-F96D-D349-88AB-03F0B2A89363}"/>
              </a:ext>
            </a:extLst>
          </p:cNvPr>
          <p:cNvSpPr/>
          <p:nvPr/>
        </p:nvSpPr>
        <p:spPr>
          <a:xfrm>
            <a:off x="1291666" y="4933056"/>
            <a:ext cx="2753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Segoe UI Light" panose="020B0502040204020203" pitchFamily="34" charset="0"/>
              </a:rPr>
              <a:t>ЯРОСЛАВСКИЙ ГОСУДАРСТВЕННЫЙ УНИВЕРСИТЕТ ИМ. П.Г. ДЕМИДОВА</a:t>
            </a:r>
          </a:p>
        </p:txBody>
      </p:sp>
      <p:sp>
        <p:nvSpPr>
          <p:cNvPr id="88" name="Прямоугольник 87">
            <a:extLst>
              <a:ext uri="{FF2B5EF4-FFF2-40B4-BE49-F238E27FC236}">
                <a16:creationId xmlns="" xmlns:a16="http://schemas.microsoft.com/office/drawing/2014/main" id="{66DB1BC6-3BAA-4C44-B0A7-9E33D4DCFF13}"/>
              </a:ext>
            </a:extLst>
          </p:cNvPr>
          <p:cNvSpPr/>
          <p:nvPr/>
        </p:nvSpPr>
        <p:spPr>
          <a:xfrm>
            <a:off x="4737497" y="4933055"/>
            <a:ext cx="29054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Segoe UI Light" panose="020B0502040204020203" pitchFamily="34" charset="0"/>
              </a:rPr>
              <a:t>ЯРОСЛАВСКИЙ ГОСУДАРСТВЕННЫЙ ТЕХНИЧЕСКИЙ УНИВЕРСИТЕТ</a:t>
            </a:r>
          </a:p>
        </p:txBody>
      </p:sp>
      <p:pic>
        <p:nvPicPr>
          <p:cNvPr id="3076" name="Picture 4" descr="https://i.siteapi.org/KTr8bRV6qs4OtlFTI4OBpnG-ATE=/2ce301a6b27149c.s2.siteapi.org/page/62544nywfxc0owwc4gogwocgkwkk8w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71" y="6047215"/>
            <a:ext cx="846382" cy="37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Прямоугольник 89">
            <a:extLst>
              <a:ext uri="{FF2B5EF4-FFF2-40B4-BE49-F238E27FC236}">
                <a16:creationId xmlns="" xmlns:a16="http://schemas.microsoft.com/office/drawing/2014/main" id="{F666D7A8-8AE3-B246-84F4-09BAA09B2C07}"/>
              </a:ext>
            </a:extLst>
          </p:cNvPr>
          <p:cNvSpPr/>
          <p:nvPr/>
        </p:nvSpPr>
        <p:spPr>
          <a:xfrm>
            <a:off x="8239741" y="6006313"/>
            <a:ext cx="3617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Segoe UI Light" panose="020B0502040204020203" pitchFamily="34" charset="0"/>
              </a:rPr>
              <a:t>РЫБИНСКИЙ ГОСУДАРСТВЕННЫЙ АВИАЦИОННЫЙ ТЕХНИЧЕСКИЙ УНИВЕРСИТЕТ ИМ. П.А. СОЛОВЬЕВА</a:t>
            </a:r>
            <a:endParaRPr lang="ru-RU" sz="1200" dirty="0">
              <a:latin typeface="Segoe UI Light" panose="020B0502040204020203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44969" y="4599160"/>
            <a:ext cx="11088219" cy="0"/>
          </a:xfrm>
          <a:prstGeom prst="line">
            <a:avLst/>
          </a:prstGeom>
          <a:ln>
            <a:solidFill>
              <a:srgbClr val="706F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63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272956" y="136478"/>
            <a:ext cx="813329" cy="830997"/>
          </a:xfrm>
          <a:prstGeom prst="rect">
            <a:avLst/>
          </a:prstGeom>
          <a:solidFill>
            <a:srgbClr val="FDC24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Segoe UI Light" panose="020B0502040204020203" pitchFamily="34" charset="0"/>
              </a:rPr>
              <a:t>06</a:t>
            </a:r>
            <a:endParaRPr lang="ru-RU" sz="4800" dirty="0">
              <a:latin typeface="Segoe UI Light" panose="020B0502040204020203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67848" y="245624"/>
            <a:ext cx="946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Segoe UI Light" panose="020B0502040204020203" pitchFamily="34" charset="0"/>
              </a:rPr>
              <a:t>Текущий статус развития промышленности</a:t>
            </a: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1201789" y="830399"/>
            <a:ext cx="10293331" cy="0"/>
          </a:xfrm>
          <a:prstGeom prst="line">
            <a:avLst/>
          </a:prstGeom>
          <a:ln>
            <a:solidFill>
              <a:srgbClr val="FDC2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78986" y="1171253"/>
            <a:ext cx="1229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9B2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3196</a:t>
            </a:r>
            <a:endParaRPr lang="ru-RU" sz="3200" b="1" dirty="0">
              <a:solidFill>
                <a:srgbClr val="F9B2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4223" y="1281967"/>
            <a:ext cx="2104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Segoe UI Light" panose="020B0502040204020203" pitchFamily="34" charset="0"/>
              </a:rPr>
              <a:t>предприятий</a:t>
            </a:r>
            <a:endParaRPr lang="ru-RU" sz="2000" dirty="0">
              <a:latin typeface="Segoe UI Light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3456" y="1799335"/>
            <a:ext cx="2809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Segoe UI Light" panose="020B0502040204020203" pitchFamily="34" charset="0"/>
              </a:rPr>
              <a:t>Из </a:t>
            </a:r>
            <a:r>
              <a:rPr lang="ru-RU" dirty="0">
                <a:latin typeface="Segoe UI Light" panose="020B0502040204020203" pitchFamily="34" charset="0"/>
              </a:rPr>
              <a:t>них </a:t>
            </a:r>
            <a:r>
              <a:rPr lang="ru-RU" b="1" dirty="0">
                <a:solidFill>
                  <a:srgbClr val="F9B2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267</a:t>
            </a:r>
            <a:r>
              <a:rPr lang="ru-RU" dirty="0">
                <a:latin typeface="Segoe UI Light" panose="020B0502040204020203" pitchFamily="34" charset="0"/>
              </a:rPr>
              <a:t> крупных и средних предприятий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78986" y="1756028"/>
            <a:ext cx="2578399" cy="0"/>
          </a:xfrm>
          <a:prstGeom prst="line">
            <a:avLst/>
          </a:prstGeom>
          <a:ln>
            <a:solidFill>
              <a:srgbClr val="706F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449236" y="1281967"/>
            <a:ext cx="939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Segoe UI Light" panose="020B0502040204020203" pitchFamily="34" charset="0"/>
              </a:rPr>
              <a:t>около</a:t>
            </a:r>
            <a:endParaRPr lang="ru-RU" sz="2000" dirty="0">
              <a:latin typeface="Segoe UI Light" panose="020B0502040204020203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63456" y="1281967"/>
            <a:ext cx="0" cy="1163699"/>
          </a:xfrm>
          <a:prstGeom prst="line">
            <a:avLst/>
          </a:prstGeom>
          <a:ln w="38100">
            <a:gradFill>
              <a:gsLst>
                <a:gs pos="100000">
                  <a:srgbClr val="FFDF60"/>
                </a:gs>
                <a:gs pos="74000">
                  <a:srgbClr val="F69322"/>
                </a:gs>
                <a:gs pos="57918">
                  <a:srgbClr val="F27925"/>
                </a:gs>
                <a:gs pos="31000">
                  <a:srgbClr val="BE2325"/>
                </a:gs>
                <a:gs pos="0">
                  <a:srgbClr val="891A1C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4387842" y="1280685"/>
            <a:ext cx="0" cy="1163699"/>
          </a:xfrm>
          <a:prstGeom prst="line">
            <a:avLst/>
          </a:prstGeom>
          <a:ln w="38100">
            <a:gradFill>
              <a:gsLst>
                <a:gs pos="100000">
                  <a:srgbClr val="FFDF60"/>
                </a:gs>
                <a:gs pos="74000">
                  <a:srgbClr val="F69322"/>
                </a:gs>
                <a:gs pos="57918">
                  <a:srgbClr val="F27925"/>
                </a:gs>
                <a:gs pos="31000">
                  <a:srgbClr val="BE2325"/>
                </a:gs>
                <a:gs pos="0">
                  <a:srgbClr val="891A1C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233357" y="1169971"/>
            <a:ext cx="1229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9B2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  <a:endParaRPr lang="ru-RU" sz="3200" b="1" dirty="0">
              <a:solidFill>
                <a:srgbClr val="F9B2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166531" y="1281967"/>
            <a:ext cx="1079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Segoe UI Light" panose="020B0502040204020203" pitchFamily="34" charset="0"/>
              </a:rPr>
              <a:t>налогов</a:t>
            </a:r>
            <a:endParaRPr lang="ru-RU" sz="2000" dirty="0">
              <a:latin typeface="Segoe UI Light" panose="020B0502040204020203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437054" y="1798053"/>
            <a:ext cx="2809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Segoe UI Light" panose="020B0502040204020203" pitchFamily="34" charset="0"/>
              </a:rPr>
              <a:t>В консолидированный бюджет области</a:t>
            </a:r>
            <a:endParaRPr lang="ru-RU" dirty="0">
              <a:latin typeface="Segoe UI Light" panose="020B0502040204020203" pitchFamily="34" charset="0"/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4552584" y="1754746"/>
            <a:ext cx="2578399" cy="0"/>
          </a:xfrm>
          <a:prstGeom prst="line">
            <a:avLst/>
          </a:prstGeom>
          <a:ln>
            <a:solidFill>
              <a:srgbClr val="706F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8377290" y="1280685"/>
            <a:ext cx="0" cy="1163699"/>
          </a:xfrm>
          <a:prstGeom prst="line">
            <a:avLst/>
          </a:prstGeom>
          <a:ln w="38100">
            <a:gradFill>
              <a:gsLst>
                <a:gs pos="100000">
                  <a:srgbClr val="FFDF60"/>
                </a:gs>
                <a:gs pos="74000">
                  <a:srgbClr val="F69322"/>
                </a:gs>
                <a:gs pos="57918">
                  <a:srgbClr val="F27925"/>
                </a:gs>
                <a:gs pos="31000">
                  <a:srgbClr val="BE2325"/>
                </a:gs>
                <a:gs pos="0">
                  <a:srgbClr val="891A1C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8563079" y="1169971"/>
            <a:ext cx="1229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9B2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147,2</a:t>
            </a:r>
            <a:endParaRPr lang="ru-RU" sz="3200" b="1" dirty="0">
              <a:solidFill>
                <a:srgbClr val="F9B2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9682590" y="1281967"/>
            <a:ext cx="1632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Segoe UI Light" panose="020B0502040204020203" pitchFamily="34" charset="0"/>
              </a:rPr>
              <a:t>тыс. человек</a:t>
            </a:r>
            <a:endParaRPr lang="ru-RU" sz="2000" dirty="0">
              <a:latin typeface="Segoe UI Light" panose="020B0502040204020203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426502" y="1798053"/>
            <a:ext cx="3251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Segoe UI Light" panose="020B0502040204020203" pitchFamily="34" charset="0"/>
              </a:rPr>
              <a:t>Среднегодовая численность работников в </a:t>
            </a:r>
            <a:r>
              <a:rPr lang="ru-RU" dirty="0" err="1" smtClean="0">
                <a:latin typeface="Segoe UI Light" panose="020B0502040204020203" pitchFamily="34" charset="0"/>
              </a:rPr>
              <a:t>пром</a:t>
            </a:r>
            <a:r>
              <a:rPr lang="ru-RU" dirty="0" smtClean="0">
                <a:latin typeface="Segoe UI Light" panose="020B0502040204020203" pitchFamily="34" charset="0"/>
              </a:rPr>
              <a:t>. пр-ве</a:t>
            </a:r>
            <a:endParaRPr lang="ru-RU" dirty="0">
              <a:latin typeface="Segoe UI Light" panose="020B0502040204020203" pitchFamily="34" charset="0"/>
            </a:endParaRPr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8542032" y="1754746"/>
            <a:ext cx="2922466" cy="0"/>
          </a:xfrm>
          <a:prstGeom prst="line">
            <a:avLst/>
          </a:prstGeom>
          <a:ln>
            <a:solidFill>
              <a:srgbClr val="706F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5649869" y="2863629"/>
            <a:ext cx="374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9B2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200" b="1" dirty="0">
              <a:solidFill>
                <a:srgbClr val="F9B2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948408" y="2978527"/>
            <a:ext cx="829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Segoe UI Light" panose="020B0502040204020203" pitchFamily="34" charset="0"/>
              </a:rPr>
              <a:t>месте</a:t>
            </a:r>
            <a:endParaRPr lang="ru-RU" sz="2000" dirty="0">
              <a:latin typeface="Segoe UI Light" panose="020B0502040204020203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658186" y="3421720"/>
            <a:ext cx="2809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Segoe UI Light" panose="020B0502040204020203" pitchFamily="34" charset="0"/>
              </a:rPr>
              <a:t>В структуре добавленной стоимости</a:t>
            </a:r>
            <a:endParaRPr lang="ru-RU" dirty="0">
              <a:latin typeface="Segoe UI Light" panose="020B0502040204020203" pitchFamily="34" charset="0"/>
            </a:endParaRPr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>
            <a:off x="3773716" y="3378413"/>
            <a:ext cx="3092023" cy="0"/>
          </a:xfrm>
          <a:prstGeom prst="line">
            <a:avLst/>
          </a:prstGeom>
          <a:ln>
            <a:solidFill>
              <a:srgbClr val="706F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3658186" y="2904352"/>
            <a:ext cx="0" cy="1163699"/>
          </a:xfrm>
          <a:prstGeom prst="line">
            <a:avLst/>
          </a:prstGeom>
          <a:ln w="38100">
            <a:gradFill>
              <a:gsLst>
                <a:gs pos="100000">
                  <a:srgbClr val="FFDF60"/>
                </a:gs>
                <a:gs pos="74000">
                  <a:srgbClr val="F69322"/>
                </a:gs>
                <a:gs pos="57918">
                  <a:srgbClr val="F27925"/>
                </a:gs>
                <a:gs pos="31000">
                  <a:srgbClr val="BE2325"/>
                </a:gs>
                <a:gs pos="0">
                  <a:srgbClr val="891A1C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7909113" y="2802855"/>
            <a:ext cx="1229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9B2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</a:t>
            </a:r>
            <a:endParaRPr lang="ru-RU" sz="3200" b="1" dirty="0">
              <a:solidFill>
                <a:srgbClr val="F9B2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589797" y="3411888"/>
            <a:ext cx="1434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Segoe UI Light" panose="020B0502040204020203" pitchFamily="34" charset="0"/>
              </a:rPr>
              <a:t>ВРП</a:t>
            </a:r>
            <a:endParaRPr lang="ru-RU" dirty="0">
              <a:latin typeface="Segoe UI Light" panose="020B0502040204020203" pitchFamily="34" charset="0"/>
            </a:endParaRPr>
          </a:p>
        </p:txBody>
      </p:sp>
      <p:cxnSp>
        <p:nvCxnSpPr>
          <p:cNvPr id="81" name="Прямая соединительная линия 80"/>
          <p:cNvCxnSpPr/>
          <p:nvPr/>
        </p:nvCxnSpPr>
        <p:spPr>
          <a:xfrm flipV="1">
            <a:off x="7705327" y="3368580"/>
            <a:ext cx="1419009" cy="1"/>
          </a:xfrm>
          <a:prstGeom prst="line">
            <a:avLst/>
          </a:prstGeom>
          <a:ln>
            <a:solidFill>
              <a:srgbClr val="706F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7589797" y="2894520"/>
            <a:ext cx="0" cy="1163699"/>
          </a:xfrm>
          <a:prstGeom prst="line">
            <a:avLst/>
          </a:prstGeom>
          <a:ln w="38100">
            <a:gradFill>
              <a:gsLst>
                <a:gs pos="100000">
                  <a:srgbClr val="FFDF60"/>
                </a:gs>
                <a:gs pos="74000">
                  <a:srgbClr val="F69322"/>
                </a:gs>
                <a:gs pos="57918">
                  <a:srgbClr val="F27925"/>
                </a:gs>
                <a:gs pos="31000">
                  <a:srgbClr val="BE2325"/>
                </a:gs>
                <a:gs pos="0">
                  <a:srgbClr val="891A1C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3711736" y="2692181"/>
            <a:ext cx="206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Segoe UI Light" panose="020B0502040204020203" pitchFamily="34" charset="0"/>
              </a:rPr>
              <a:t>Промышленное производство на</a:t>
            </a:r>
            <a:endParaRPr lang="ru-RU" sz="2000" dirty="0">
              <a:latin typeface="Segoe UI Light" panose="020B050204020402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1337" y="4152555"/>
            <a:ext cx="4139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Segoe UI Light" panose="020B0502040204020203" pitchFamily="34" charset="0"/>
              </a:rPr>
              <a:t>Индекс промышленного производства</a:t>
            </a:r>
            <a:endParaRPr lang="ru-RU" dirty="0">
              <a:latin typeface="Segoe UI Light" panose="020B0502040204020203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463456" y="4521887"/>
            <a:ext cx="11001042" cy="0"/>
          </a:xfrm>
          <a:prstGeom prst="line">
            <a:avLst/>
          </a:prstGeom>
          <a:ln>
            <a:solidFill>
              <a:srgbClr val="706F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7" name="Диаграмма 86"/>
          <p:cNvGraphicFramePr/>
          <p:nvPr>
            <p:extLst>
              <p:ext uri="{D42A27DB-BD31-4B8C-83A1-F6EECF244321}">
                <p14:modId xmlns:p14="http://schemas.microsoft.com/office/powerpoint/2010/main" val="3995013542"/>
              </p:ext>
            </p:extLst>
          </p:nvPr>
        </p:nvGraphicFramePr>
        <p:xfrm>
          <a:off x="2486390" y="4621161"/>
          <a:ext cx="8288593" cy="2123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9" name="Прямая соединительная линия 88"/>
          <p:cNvCxnSpPr/>
          <p:nvPr/>
        </p:nvCxnSpPr>
        <p:spPr>
          <a:xfrm>
            <a:off x="2507226" y="4680155"/>
            <a:ext cx="0" cy="1700980"/>
          </a:xfrm>
          <a:prstGeom prst="line">
            <a:avLst/>
          </a:prstGeom>
          <a:ln>
            <a:solidFill>
              <a:srgbClr val="706F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2507226" y="6381135"/>
            <a:ext cx="6371303" cy="0"/>
          </a:xfrm>
          <a:prstGeom prst="line">
            <a:avLst/>
          </a:prstGeom>
          <a:ln>
            <a:solidFill>
              <a:srgbClr val="706F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6426022" y="4694807"/>
            <a:ext cx="6784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111,2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670028" y="5231159"/>
            <a:ext cx="6784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99,7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947413" y="5008376"/>
            <a:ext cx="6784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104,9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235608" y="5022584"/>
            <a:ext cx="6784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104,7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472150" y="4679780"/>
            <a:ext cx="6784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111,5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688050" y="4604403"/>
            <a:ext cx="6784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113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636274" y="5636177"/>
            <a:ext cx="6784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98,6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3455453" y="5399840"/>
            <a:ext cx="6784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103,7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190687" y="5370824"/>
            <a:ext cx="6784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103,5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888908" y="5370824"/>
            <a:ext cx="6784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103,4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426022" y="5337191"/>
            <a:ext cx="6784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105,3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159590" y="4559385"/>
            <a:ext cx="422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Segoe UI Light" panose="020B0502040204020203" pitchFamily="34" charset="0"/>
              </a:rPr>
              <a:t>%</a:t>
            </a:r>
            <a:endParaRPr lang="ru-RU" dirty="0">
              <a:latin typeface="Segoe UI Light" panose="020B0502040204020203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49869" y="5648143"/>
            <a:ext cx="6784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97,9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139306" y="5665138"/>
            <a:ext cx="6784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97,2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208298" y="5257670"/>
            <a:ext cx="6784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99,4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154403" y="4810585"/>
            <a:ext cx="6784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109,2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154403" y="5495592"/>
            <a:ext cx="6784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100,6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0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Рисунок 118" descr="https://kartinkin.net/uploads/posts/2022-03/1646351205_56-kartinkin-net-p-mashinostroenie-kartinki-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7" t="2556" r="35426" b="646"/>
          <a:stretch>
            <a:fillRect/>
          </a:stretch>
        </p:blipFill>
        <p:spPr bwMode="auto">
          <a:xfrm>
            <a:off x="4027411" y="2097772"/>
            <a:ext cx="1530482" cy="1527110"/>
          </a:xfrm>
          <a:custGeom>
            <a:avLst/>
            <a:gdLst>
              <a:gd name="connsiteX0" fmla="*/ 1436902 w 2873804"/>
              <a:gd name="connsiteY0" fmla="*/ 0 h 2867472"/>
              <a:gd name="connsiteX1" fmla="*/ 2873804 w 2873804"/>
              <a:gd name="connsiteY1" fmla="*/ 1433736 h 2867472"/>
              <a:gd name="connsiteX2" fmla="*/ 1436902 w 2873804"/>
              <a:gd name="connsiteY2" fmla="*/ 2867472 h 2867472"/>
              <a:gd name="connsiteX3" fmla="*/ 0 w 2873804"/>
              <a:gd name="connsiteY3" fmla="*/ 1433736 h 2867472"/>
              <a:gd name="connsiteX4" fmla="*/ 1436902 w 2873804"/>
              <a:gd name="connsiteY4" fmla="*/ 0 h 2867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3804" h="2867472">
                <a:moveTo>
                  <a:pt x="1436902" y="0"/>
                </a:moveTo>
                <a:cubicBezTo>
                  <a:pt x="2230481" y="0"/>
                  <a:pt x="2873804" y="641905"/>
                  <a:pt x="2873804" y="1433736"/>
                </a:cubicBezTo>
                <a:cubicBezTo>
                  <a:pt x="2873804" y="2225567"/>
                  <a:pt x="2230481" y="2867472"/>
                  <a:pt x="1436902" y="2867472"/>
                </a:cubicBezTo>
                <a:cubicBezTo>
                  <a:pt x="643323" y="2867472"/>
                  <a:pt x="0" y="2225567"/>
                  <a:pt x="0" y="1433736"/>
                </a:cubicBezTo>
                <a:cubicBezTo>
                  <a:pt x="0" y="641905"/>
                  <a:pt x="643323" y="0"/>
                  <a:pt x="1436902" y="0"/>
                </a:cubicBezTo>
                <a:close/>
              </a:path>
            </a:pathLst>
          </a:custGeom>
          <a:noFill/>
          <a:effectLst>
            <a:outerShdw blurRad="406400" dist="38100" dir="960000" sx="103000" sy="103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72956" y="136478"/>
            <a:ext cx="813329" cy="830997"/>
          </a:xfrm>
          <a:prstGeom prst="rect">
            <a:avLst/>
          </a:prstGeom>
          <a:solidFill>
            <a:srgbClr val="FDC24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Segoe UI Light" panose="020B0502040204020203" pitchFamily="34" charset="0"/>
              </a:rPr>
              <a:t>07</a:t>
            </a:r>
            <a:endParaRPr lang="ru-RU" sz="4800" dirty="0">
              <a:latin typeface="Segoe UI Light" panose="020B0502040204020203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67848" y="245624"/>
            <a:ext cx="946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Segoe UI Light" panose="020B0502040204020203" pitchFamily="34" charset="0"/>
              </a:rPr>
              <a:t>Инвестиционный потенциал в </a:t>
            </a:r>
            <a:r>
              <a:rPr lang="ru-RU" sz="3200" dirty="0">
                <a:latin typeface="Segoe UI Light" panose="020B0502040204020203" pitchFamily="34" charset="0"/>
              </a:rPr>
              <a:t>промышленности</a:t>
            </a: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1201789" y="830399"/>
            <a:ext cx="10293331" cy="0"/>
          </a:xfrm>
          <a:prstGeom prst="line">
            <a:avLst/>
          </a:prstGeom>
          <a:ln>
            <a:solidFill>
              <a:srgbClr val="FDC2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454016" y="1170039"/>
            <a:ext cx="0" cy="2497393"/>
          </a:xfrm>
          <a:prstGeom prst="line">
            <a:avLst/>
          </a:prstGeom>
          <a:ln w="38100">
            <a:solidFill>
              <a:srgbClr val="891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454016" y="4021393"/>
            <a:ext cx="0" cy="2497393"/>
          </a:xfrm>
          <a:prstGeom prst="line">
            <a:avLst/>
          </a:prstGeom>
          <a:ln w="38100">
            <a:solidFill>
              <a:srgbClr val="BE23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6351144" y="1167642"/>
            <a:ext cx="0" cy="2497393"/>
          </a:xfrm>
          <a:prstGeom prst="line">
            <a:avLst/>
          </a:prstGeom>
          <a:ln w="38100">
            <a:solidFill>
              <a:srgbClr val="F9B2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3133" y="1045842"/>
            <a:ext cx="2467411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dirty="0">
                <a:latin typeface="Segoe UI Light" panose="020B0502040204020203" pitchFamily="34" charset="0"/>
                <a:cs typeface="Arial" panose="020B0604020202020204" pitchFamily="34" charset="0"/>
              </a:rPr>
              <a:t>М</a:t>
            </a:r>
            <a:r>
              <a:rPr lang="ru-RU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ашиностроение</a:t>
            </a:r>
            <a:endParaRPr lang="ru-RU" dirty="0"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3133" y="3874828"/>
            <a:ext cx="3755923" cy="64633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ru-RU" dirty="0">
                <a:latin typeface="Segoe UI Light" panose="020B0502040204020203" pitchFamily="34" charset="0"/>
                <a:cs typeface="Arial" panose="020B0604020202020204" pitchFamily="34" charset="0"/>
              </a:rPr>
              <a:t>Х</a:t>
            </a:r>
            <a:r>
              <a:rPr lang="ru-RU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имическая и нефтехимическая промышленность</a:t>
            </a:r>
            <a:endParaRPr lang="ru-RU" dirty="0"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457741" y="1066901"/>
            <a:ext cx="3954289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Фармацевтическая промышленность</a:t>
            </a:r>
            <a:endParaRPr lang="ru-RU" dirty="0"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43133" y="1415174"/>
            <a:ext cx="3374185" cy="0"/>
          </a:xfrm>
          <a:prstGeom prst="line">
            <a:avLst/>
          </a:prstGeom>
          <a:ln>
            <a:solidFill>
              <a:srgbClr val="706F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543133" y="4521159"/>
            <a:ext cx="3374185" cy="0"/>
          </a:xfrm>
          <a:prstGeom prst="line">
            <a:avLst/>
          </a:prstGeom>
          <a:ln>
            <a:solidFill>
              <a:srgbClr val="706F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6470541" y="1415174"/>
            <a:ext cx="3755923" cy="0"/>
          </a:xfrm>
          <a:prstGeom prst="line">
            <a:avLst/>
          </a:prstGeom>
          <a:ln>
            <a:solidFill>
              <a:srgbClr val="706F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502564" y="1530237"/>
            <a:ext cx="39427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Segoe UI Light" panose="020B0502040204020203" pitchFamily="34" charset="0"/>
                <a:cs typeface="Arial" panose="020B0604020202020204" pitchFamily="34" charset="0"/>
              </a:rPr>
              <a:t>Развиты производства </a:t>
            </a:r>
            <a:r>
              <a:rPr lang="ru-RU" sz="1600" dirty="0" err="1">
                <a:latin typeface="Segoe UI Light" panose="020B0502040204020203" pitchFamily="34" charset="0"/>
                <a:cs typeface="Arial" panose="020B0604020202020204" pitchFamily="34" charset="0"/>
              </a:rPr>
              <a:t>автокомпонентов</a:t>
            </a:r>
            <a:r>
              <a:rPr lang="ru-RU" sz="1600" dirty="0">
                <a:latin typeface="Segoe UI Light" panose="020B0502040204020203" pitchFamily="34" charset="0"/>
                <a:cs typeface="Arial" panose="020B0604020202020204" pitchFamily="34" charset="0"/>
              </a:rPr>
              <a:t>, двигателей, авиадвигателей, газовых турбин, судов, дорожной техники, электрооборудование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506628" y="4639520"/>
            <a:ext cx="33741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Segoe UI Light" panose="020B0502040204020203" pitchFamily="34" charset="0"/>
                <a:cs typeface="Arial" panose="020B0604020202020204" pitchFamily="34" charset="0"/>
              </a:rPr>
              <a:t>Наличие крупного НПЗ, крупных газо- и нефтепроводов, производство шин и </a:t>
            </a:r>
            <a:r>
              <a:rPr lang="ru-RU" sz="160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красок</a:t>
            </a:r>
            <a:endParaRPr lang="ru-RU" sz="1600" dirty="0"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470541" y="1530237"/>
            <a:ext cx="26986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Segoe UI Light" panose="020B0502040204020203" pitchFamily="34" charset="0"/>
                <a:cs typeface="Arial" panose="020B0604020202020204" pitchFamily="34" charset="0"/>
              </a:rPr>
              <a:t>Единственный в </a:t>
            </a:r>
            <a:r>
              <a:rPr lang="ru-RU" sz="160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России фармацевтический кластер полного </a:t>
            </a:r>
            <a:r>
              <a:rPr lang="ru-RU" sz="1600" dirty="0">
                <a:latin typeface="Segoe UI Light" panose="020B0502040204020203" pitchFamily="34" charset="0"/>
                <a:cs typeface="Arial" panose="020B0604020202020204" pitchFamily="34" charset="0"/>
              </a:rPr>
              <a:t>цикла</a:t>
            </a:r>
          </a:p>
        </p:txBody>
      </p:sp>
      <p:pic>
        <p:nvPicPr>
          <p:cNvPr id="123" name="Рисунок 122" descr="https://phonoteka.org/uploads/posts/2021-03/1616633822_10-p-khimiya-fon-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 t="7625" r="33631" b="1228"/>
          <a:stretch>
            <a:fillRect/>
          </a:stretch>
        </p:blipFill>
        <p:spPr bwMode="auto">
          <a:xfrm>
            <a:off x="4035821" y="4858467"/>
            <a:ext cx="1530482" cy="1527112"/>
          </a:xfrm>
          <a:custGeom>
            <a:avLst/>
            <a:gdLst>
              <a:gd name="connsiteX0" fmla="*/ 1436902 w 2873804"/>
              <a:gd name="connsiteY0" fmla="*/ 0 h 2867472"/>
              <a:gd name="connsiteX1" fmla="*/ 2873804 w 2873804"/>
              <a:gd name="connsiteY1" fmla="*/ 1433736 h 2867472"/>
              <a:gd name="connsiteX2" fmla="*/ 1436902 w 2873804"/>
              <a:gd name="connsiteY2" fmla="*/ 2867472 h 2867472"/>
              <a:gd name="connsiteX3" fmla="*/ 0 w 2873804"/>
              <a:gd name="connsiteY3" fmla="*/ 1433736 h 2867472"/>
              <a:gd name="connsiteX4" fmla="*/ 1436902 w 2873804"/>
              <a:gd name="connsiteY4" fmla="*/ 0 h 2867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3804" h="2867472">
                <a:moveTo>
                  <a:pt x="1436902" y="0"/>
                </a:moveTo>
                <a:cubicBezTo>
                  <a:pt x="2230481" y="0"/>
                  <a:pt x="2873804" y="641905"/>
                  <a:pt x="2873804" y="1433736"/>
                </a:cubicBezTo>
                <a:cubicBezTo>
                  <a:pt x="2873804" y="2225567"/>
                  <a:pt x="2230481" y="2867472"/>
                  <a:pt x="1436902" y="2867472"/>
                </a:cubicBezTo>
                <a:cubicBezTo>
                  <a:pt x="643323" y="2867472"/>
                  <a:pt x="0" y="2225567"/>
                  <a:pt x="0" y="1433736"/>
                </a:cubicBezTo>
                <a:cubicBezTo>
                  <a:pt x="0" y="641905"/>
                  <a:pt x="643323" y="0"/>
                  <a:pt x="1436902" y="0"/>
                </a:cubicBezTo>
                <a:close/>
              </a:path>
            </a:pathLst>
          </a:custGeom>
          <a:noFill/>
          <a:effectLst>
            <a:outerShdw blurRad="406400" dist="38100" dir="960000" sx="103000" sy="103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Рисунок 123" descr="https://static.tildacdn.com/tild3530-3066-4233-b236-313031613136/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5" t="6429" r="26615" b="3958"/>
          <a:stretch>
            <a:fillRect/>
          </a:stretch>
        </p:blipFill>
        <p:spPr bwMode="auto">
          <a:xfrm>
            <a:off x="9646789" y="2097770"/>
            <a:ext cx="1530482" cy="1527112"/>
          </a:xfrm>
          <a:custGeom>
            <a:avLst/>
            <a:gdLst>
              <a:gd name="connsiteX0" fmla="*/ 1436902 w 2873804"/>
              <a:gd name="connsiteY0" fmla="*/ 0 h 2867472"/>
              <a:gd name="connsiteX1" fmla="*/ 2873804 w 2873804"/>
              <a:gd name="connsiteY1" fmla="*/ 1433736 h 2867472"/>
              <a:gd name="connsiteX2" fmla="*/ 1436902 w 2873804"/>
              <a:gd name="connsiteY2" fmla="*/ 2867472 h 2867472"/>
              <a:gd name="connsiteX3" fmla="*/ 0 w 2873804"/>
              <a:gd name="connsiteY3" fmla="*/ 1433736 h 2867472"/>
              <a:gd name="connsiteX4" fmla="*/ 1436902 w 2873804"/>
              <a:gd name="connsiteY4" fmla="*/ 0 h 2867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3804" h="2867472">
                <a:moveTo>
                  <a:pt x="1436902" y="0"/>
                </a:moveTo>
                <a:cubicBezTo>
                  <a:pt x="2230481" y="0"/>
                  <a:pt x="2873804" y="641905"/>
                  <a:pt x="2873804" y="1433736"/>
                </a:cubicBezTo>
                <a:cubicBezTo>
                  <a:pt x="2873804" y="2225567"/>
                  <a:pt x="2230481" y="2867472"/>
                  <a:pt x="1436902" y="2867472"/>
                </a:cubicBezTo>
                <a:cubicBezTo>
                  <a:pt x="643323" y="2867472"/>
                  <a:pt x="0" y="2225567"/>
                  <a:pt x="0" y="1433736"/>
                </a:cubicBezTo>
                <a:cubicBezTo>
                  <a:pt x="0" y="641905"/>
                  <a:pt x="643323" y="0"/>
                  <a:pt x="1436902" y="0"/>
                </a:cubicBezTo>
                <a:close/>
              </a:path>
            </a:pathLst>
          </a:custGeom>
          <a:noFill/>
          <a:effectLst>
            <a:outerShdw blurRad="406400" dist="38100" dir="960000" sx="103000" sy="103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502564" y="2764288"/>
            <a:ext cx="36631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BE2325"/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Ниши для локализации: </a:t>
            </a:r>
            <a:r>
              <a:rPr lang="ru-RU" sz="120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автомобилестроение, летательные аппараты, спецтехника, малолитражные двигатели</a:t>
            </a:r>
            <a:endParaRPr lang="ru-RU" sz="1200" dirty="0"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02564" y="5681214"/>
            <a:ext cx="31264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BE2325"/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Ниши для локализации: </a:t>
            </a:r>
            <a:r>
              <a:rPr lang="ru-RU" sz="120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смолы для лакокрасочной промышленности</a:t>
            </a:r>
            <a:endParaRPr lang="ru-RU" sz="1200" dirty="0"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470541" y="2607455"/>
            <a:ext cx="31264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BE2325"/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Ниши для локализации: </a:t>
            </a:r>
            <a:r>
              <a:rPr lang="ru-RU" sz="120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фармацевтические субстанции</a:t>
            </a:r>
            <a:endParaRPr lang="ru-RU" sz="1200" dirty="0"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594416" y="4711717"/>
            <a:ext cx="38176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Широкая представленность отраслей низкого передела позволяет выстраивать кооперацию с предприятиями региона</a:t>
            </a:r>
            <a:endParaRPr lang="ru-RU" dirty="0"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348454" y="4371975"/>
            <a:ext cx="4405271" cy="189547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33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qrcoder.ru/code/?https%3A%2F%2Fgisp.gov.ru%2Fgisip%2F%23%21ru%2Fparks%2Find%2F470%2F&amp;4&amp;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3" t="8947" r="8845" b="9458"/>
          <a:stretch/>
        </p:blipFill>
        <p:spPr bwMode="auto">
          <a:xfrm>
            <a:off x="10148936" y="5241956"/>
            <a:ext cx="534154" cy="52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qrcoder.ru/code/?https%3A%2F%2Flokalov.com%2F&amp;4&amp;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3" t="12259" r="9449" b="10643"/>
          <a:stretch/>
        </p:blipFill>
        <p:spPr bwMode="auto">
          <a:xfrm>
            <a:off x="10159519" y="4049575"/>
            <a:ext cx="552479" cy="52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2956" y="136478"/>
            <a:ext cx="813329" cy="830997"/>
          </a:xfrm>
          <a:prstGeom prst="rect">
            <a:avLst/>
          </a:prstGeom>
          <a:solidFill>
            <a:srgbClr val="FDC24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Segoe UI Light" panose="020B0502040204020203" pitchFamily="34" charset="0"/>
              </a:rPr>
              <a:t>08</a:t>
            </a:r>
            <a:endParaRPr lang="ru-RU" sz="4800" dirty="0">
              <a:latin typeface="Segoe UI Light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7848" y="245624"/>
            <a:ext cx="946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Segoe UI Light" panose="020B0502040204020203" pitchFamily="34" charset="0"/>
              </a:rPr>
              <a:t>Площадки и парки Ярославской области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201789" y="830399"/>
            <a:ext cx="10293331" cy="0"/>
          </a:xfrm>
          <a:prstGeom prst="line">
            <a:avLst/>
          </a:prstGeom>
          <a:ln>
            <a:solidFill>
              <a:srgbClr val="FDC2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17"/>
          <p:cNvGrpSpPr/>
          <p:nvPr/>
        </p:nvGrpSpPr>
        <p:grpSpPr>
          <a:xfrm>
            <a:off x="3476364" y="1329425"/>
            <a:ext cx="4582450" cy="5384450"/>
            <a:chOff x="2647689" y="1126963"/>
            <a:chExt cx="4582450" cy="5384450"/>
          </a:xfrm>
        </p:grpSpPr>
        <p:pic>
          <p:nvPicPr>
            <p:cNvPr id="5" name="object 6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47689" y="1126963"/>
              <a:ext cx="4582450" cy="5357119"/>
            </a:xfrm>
            <a:prstGeom prst="rect">
              <a:avLst/>
            </a:prstGeom>
          </p:spPr>
        </p:pic>
        <p:sp>
          <p:nvSpPr>
            <p:cNvPr id="8" name="Полилиния 7"/>
            <p:cNvSpPr/>
            <p:nvPr/>
          </p:nvSpPr>
          <p:spPr>
            <a:xfrm>
              <a:off x="3318387" y="3841955"/>
              <a:ext cx="2743200" cy="2669458"/>
            </a:xfrm>
            <a:custGeom>
              <a:avLst/>
              <a:gdLst>
                <a:gd name="connsiteX0" fmla="*/ 2595716 w 2743200"/>
                <a:gd name="connsiteY0" fmla="*/ 1032387 h 2669458"/>
                <a:gd name="connsiteX1" fmla="*/ 2558845 w 2743200"/>
                <a:gd name="connsiteY1" fmla="*/ 973393 h 2669458"/>
                <a:gd name="connsiteX2" fmla="*/ 2507226 w 2743200"/>
                <a:gd name="connsiteY2" fmla="*/ 936522 h 2669458"/>
                <a:gd name="connsiteX3" fmla="*/ 2440858 w 2743200"/>
                <a:gd name="connsiteY3" fmla="*/ 877529 h 2669458"/>
                <a:gd name="connsiteX4" fmla="*/ 2426110 w 2743200"/>
                <a:gd name="connsiteY4" fmla="*/ 737419 h 2669458"/>
                <a:gd name="connsiteX5" fmla="*/ 2352368 w 2743200"/>
                <a:gd name="connsiteY5" fmla="*/ 671051 h 2669458"/>
                <a:gd name="connsiteX6" fmla="*/ 2227007 w 2743200"/>
                <a:gd name="connsiteY6" fmla="*/ 678426 h 2669458"/>
                <a:gd name="connsiteX7" fmla="*/ 2131142 w 2743200"/>
                <a:gd name="connsiteY7" fmla="*/ 560439 h 2669458"/>
                <a:gd name="connsiteX8" fmla="*/ 1983658 w 2743200"/>
                <a:gd name="connsiteY8" fmla="*/ 582561 h 2669458"/>
                <a:gd name="connsiteX9" fmla="*/ 1954161 w 2743200"/>
                <a:gd name="connsiteY9" fmla="*/ 442451 h 2669458"/>
                <a:gd name="connsiteX10" fmla="*/ 1880419 w 2743200"/>
                <a:gd name="connsiteY10" fmla="*/ 346587 h 2669458"/>
                <a:gd name="connsiteX11" fmla="*/ 1791929 w 2743200"/>
                <a:gd name="connsiteY11" fmla="*/ 221226 h 2669458"/>
                <a:gd name="connsiteX12" fmla="*/ 1732936 w 2743200"/>
                <a:gd name="connsiteY12" fmla="*/ 169606 h 2669458"/>
                <a:gd name="connsiteX13" fmla="*/ 1637071 w 2743200"/>
                <a:gd name="connsiteY13" fmla="*/ 199103 h 2669458"/>
                <a:gd name="connsiteX14" fmla="*/ 1423219 w 2743200"/>
                <a:gd name="connsiteY14" fmla="*/ 287593 h 2669458"/>
                <a:gd name="connsiteX15" fmla="*/ 1371600 w 2743200"/>
                <a:gd name="connsiteY15" fmla="*/ 376084 h 2669458"/>
                <a:gd name="connsiteX16" fmla="*/ 1327355 w 2743200"/>
                <a:gd name="connsiteY16" fmla="*/ 398206 h 2669458"/>
                <a:gd name="connsiteX17" fmla="*/ 1246239 w 2743200"/>
                <a:gd name="connsiteY17" fmla="*/ 368710 h 2669458"/>
                <a:gd name="connsiteX18" fmla="*/ 1187245 w 2743200"/>
                <a:gd name="connsiteY18" fmla="*/ 265471 h 2669458"/>
                <a:gd name="connsiteX19" fmla="*/ 1194619 w 2743200"/>
                <a:gd name="connsiteY19" fmla="*/ 140110 h 2669458"/>
                <a:gd name="connsiteX20" fmla="*/ 1047136 w 2743200"/>
                <a:gd name="connsiteY20" fmla="*/ 22122 h 2669458"/>
                <a:gd name="connsiteX21" fmla="*/ 966019 w 2743200"/>
                <a:gd name="connsiteY21" fmla="*/ 0 h 2669458"/>
                <a:gd name="connsiteX22" fmla="*/ 884903 w 2743200"/>
                <a:gd name="connsiteY22" fmla="*/ 7374 h 2669458"/>
                <a:gd name="connsiteX23" fmla="*/ 789039 w 2743200"/>
                <a:gd name="connsiteY23" fmla="*/ 103239 h 2669458"/>
                <a:gd name="connsiteX24" fmla="*/ 663678 w 2743200"/>
                <a:gd name="connsiteY24" fmla="*/ 191729 h 2669458"/>
                <a:gd name="connsiteX25" fmla="*/ 449826 w 2743200"/>
                <a:gd name="connsiteY25" fmla="*/ 147484 h 2669458"/>
                <a:gd name="connsiteX26" fmla="*/ 324465 w 2743200"/>
                <a:gd name="connsiteY26" fmla="*/ 169606 h 2669458"/>
                <a:gd name="connsiteX27" fmla="*/ 280219 w 2743200"/>
                <a:gd name="connsiteY27" fmla="*/ 272845 h 2669458"/>
                <a:gd name="connsiteX28" fmla="*/ 162232 w 2743200"/>
                <a:gd name="connsiteY28" fmla="*/ 302342 h 2669458"/>
                <a:gd name="connsiteX29" fmla="*/ 58994 w 2743200"/>
                <a:gd name="connsiteY29" fmla="*/ 331839 h 2669458"/>
                <a:gd name="connsiteX30" fmla="*/ 7374 w 2743200"/>
                <a:gd name="connsiteY30" fmla="*/ 361335 h 2669458"/>
                <a:gd name="connsiteX31" fmla="*/ 0 w 2743200"/>
                <a:gd name="connsiteY31" fmla="*/ 368710 h 2669458"/>
                <a:gd name="connsiteX32" fmla="*/ 0 w 2743200"/>
                <a:gd name="connsiteY32" fmla="*/ 494071 h 2669458"/>
                <a:gd name="connsiteX33" fmla="*/ 7374 w 2743200"/>
                <a:gd name="connsiteY33" fmla="*/ 582561 h 2669458"/>
                <a:gd name="connsiteX34" fmla="*/ 44245 w 2743200"/>
                <a:gd name="connsiteY34" fmla="*/ 678426 h 2669458"/>
                <a:gd name="connsiteX35" fmla="*/ 73742 w 2743200"/>
                <a:gd name="connsiteY35" fmla="*/ 766916 h 2669458"/>
                <a:gd name="connsiteX36" fmla="*/ 125361 w 2743200"/>
                <a:gd name="connsiteY36" fmla="*/ 892277 h 2669458"/>
                <a:gd name="connsiteX37" fmla="*/ 265471 w 2743200"/>
                <a:gd name="connsiteY37" fmla="*/ 988142 h 2669458"/>
                <a:gd name="connsiteX38" fmla="*/ 464574 w 2743200"/>
                <a:gd name="connsiteY38" fmla="*/ 1025013 h 2669458"/>
                <a:gd name="connsiteX39" fmla="*/ 545690 w 2743200"/>
                <a:gd name="connsiteY39" fmla="*/ 943897 h 2669458"/>
                <a:gd name="connsiteX40" fmla="*/ 641555 w 2743200"/>
                <a:gd name="connsiteY40" fmla="*/ 914400 h 2669458"/>
                <a:gd name="connsiteX41" fmla="*/ 730045 w 2743200"/>
                <a:gd name="connsiteY41" fmla="*/ 988142 h 2669458"/>
                <a:gd name="connsiteX42" fmla="*/ 678426 w 2743200"/>
                <a:gd name="connsiteY42" fmla="*/ 1076632 h 2669458"/>
                <a:gd name="connsiteX43" fmla="*/ 553065 w 2743200"/>
                <a:gd name="connsiteY43" fmla="*/ 1172497 h 2669458"/>
                <a:gd name="connsiteX44" fmla="*/ 486697 w 2743200"/>
                <a:gd name="connsiteY44" fmla="*/ 1194619 h 2669458"/>
                <a:gd name="connsiteX45" fmla="*/ 442452 w 2743200"/>
                <a:gd name="connsiteY45" fmla="*/ 1238864 h 2669458"/>
                <a:gd name="connsiteX46" fmla="*/ 479323 w 2743200"/>
                <a:gd name="connsiteY46" fmla="*/ 1290484 h 2669458"/>
                <a:gd name="connsiteX47" fmla="*/ 530942 w 2743200"/>
                <a:gd name="connsiteY47" fmla="*/ 1342103 h 2669458"/>
                <a:gd name="connsiteX48" fmla="*/ 634181 w 2743200"/>
                <a:gd name="connsiteY48" fmla="*/ 1408471 h 2669458"/>
                <a:gd name="connsiteX49" fmla="*/ 641555 w 2743200"/>
                <a:gd name="connsiteY49" fmla="*/ 1474839 h 2669458"/>
                <a:gd name="connsiteX50" fmla="*/ 641555 w 2743200"/>
                <a:gd name="connsiteY50" fmla="*/ 1541206 h 2669458"/>
                <a:gd name="connsiteX51" fmla="*/ 656303 w 2743200"/>
                <a:gd name="connsiteY51" fmla="*/ 1563329 h 2669458"/>
                <a:gd name="connsiteX52" fmla="*/ 656303 w 2743200"/>
                <a:gd name="connsiteY52" fmla="*/ 1644445 h 2669458"/>
                <a:gd name="connsiteX53" fmla="*/ 612058 w 2743200"/>
                <a:gd name="connsiteY53" fmla="*/ 1718187 h 2669458"/>
                <a:gd name="connsiteX54" fmla="*/ 604684 w 2743200"/>
                <a:gd name="connsiteY54" fmla="*/ 1718187 h 2669458"/>
                <a:gd name="connsiteX55" fmla="*/ 589936 w 2743200"/>
                <a:gd name="connsiteY55" fmla="*/ 1740310 h 2669458"/>
                <a:gd name="connsiteX56" fmla="*/ 582561 w 2743200"/>
                <a:gd name="connsiteY56" fmla="*/ 1828800 h 2669458"/>
                <a:gd name="connsiteX57" fmla="*/ 612058 w 2743200"/>
                <a:gd name="connsiteY57" fmla="*/ 1880419 h 2669458"/>
                <a:gd name="connsiteX58" fmla="*/ 508819 w 2743200"/>
                <a:gd name="connsiteY58" fmla="*/ 1946787 h 2669458"/>
                <a:gd name="connsiteX59" fmla="*/ 530942 w 2743200"/>
                <a:gd name="connsiteY59" fmla="*/ 2027903 h 2669458"/>
                <a:gd name="connsiteX60" fmla="*/ 612058 w 2743200"/>
                <a:gd name="connsiteY60" fmla="*/ 2086897 h 2669458"/>
                <a:gd name="connsiteX61" fmla="*/ 678426 w 2743200"/>
                <a:gd name="connsiteY61" fmla="*/ 2131142 h 2669458"/>
                <a:gd name="connsiteX62" fmla="*/ 766916 w 2743200"/>
                <a:gd name="connsiteY62" fmla="*/ 2197510 h 2669458"/>
                <a:gd name="connsiteX63" fmla="*/ 759542 w 2743200"/>
                <a:gd name="connsiteY63" fmla="*/ 2322871 h 2669458"/>
                <a:gd name="connsiteX64" fmla="*/ 796413 w 2743200"/>
                <a:gd name="connsiteY64" fmla="*/ 2396613 h 2669458"/>
                <a:gd name="connsiteX65" fmla="*/ 855407 w 2743200"/>
                <a:gd name="connsiteY65" fmla="*/ 2440858 h 2669458"/>
                <a:gd name="connsiteX66" fmla="*/ 943897 w 2743200"/>
                <a:gd name="connsiteY66" fmla="*/ 2448232 h 2669458"/>
                <a:gd name="connsiteX67" fmla="*/ 943897 w 2743200"/>
                <a:gd name="connsiteY67" fmla="*/ 2448232 h 2669458"/>
                <a:gd name="connsiteX68" fmla="*/ 1061884 w 2743200"/>
                <a:gd name="connsiteY68" fmla="*/ 2580968 h 2669458"/>
                <a:gd name="connsiteX69" fmla="*/ 1113503 w 2743200"/>
                <a:gd name="connsiteY69" fmla="*/ 2654710 h 2669458"/>
                <a:gd name="connsiteX70" fmla="*/ 1290484 w 2743200"/>
                <a:gd name="connsiteY70" fmla="*/ 2669458 h 2669458"/>
                <a:gd name="connsiteX71" fmla="*/ 1312607 w 2743200"/>
                <a:gd name="connsiteY71" fmla="*/ 2603090 h 2669458"/>
                <a:gd name="connsiteX72" fmla="*/ 1452716 w 2743200"/>
                <a:gd name="connsiteY72" fmla="*/ 2536722 h 2669458"/>
                <a:gd name="connsiteX73" fmla="*/ 1541207 w 2743200"/>
                <a:gd name="connsiteY73" fmla="*/ 2507226 h 2669458"/>
                <a:gd name="connsiteX74" fmla="*/ 1578078 w 2743200"/>
                <a:gd name="connsiteY74" fmla="*/ 2617839 h 2669458"/>
                <a:gd name="connsiteX75" fmla="*/ 1806678 w 2743200"/>
                <a:gd name="connsiteY75" fmla="*/ 2625213 h 2669458"/>
                <a:gd name="connsiteX76" fmla="*/ 1858297 w 2743200"/>
                <a:gd name="connsiteY76" fmla="*/ 2558845 h 2669458"/>
                <a:gd name="connsiteX77" fmla="*/ 1946787 w 2743200"/>
                <a:gd name="connsiteY77" fmla="*/ 2499851 h 2669458"/>
                <a:gd name="connsiteX78" fmla="*/ 2101645 w 2743200"/>
                <a:gd name="connsiteY78" fmla="*/ 2573593 h 2669458"/>
                <a:gd name="connsiteX79" fmla="*/ 2138516 w 2743200"/>
                <a:gd name="connsiteY79" fmla="*/ 2499851 h 2669458"/>
                <a:gd name="connsiteX80" fmla="*/ 2145890 w 2743200"/>
                <a:gd name="connsiteY80" fmla="*/ 2477729 h 2669458"/>
                <a:gd name="connsiteX81" fmla="*/ 2168013 w 2743200"/>
                <a:gd name="connsiteY81" fmla="*/ 2367116 h 2669458"/>
                <a:gd name="connsiteX82" fmla="*/ 2145890 w 2743200"/>
                <a:gd name="connsiteY82" fmla="*/ 2278626 h 2669458"/>
                <a:gd name="connsiteX83" fmla="*/ 2160639 w 2743200"/>
                <a:gd name="connsiteY83" fmla="*/ 2160639 h 2669458"/>
                <a:gd name="connsiteX84" fmla="*/ 2160639 w 2743200"/>
                <a:gd name="connsiteY84" fmla="*/ 2027903 h 2669458"/>
                <a:gd name="connsiteX85" fmla="*/ 2160639 w 2743200"/>
                <a:gd name="connsiteY85" fmla="*/ 1880419 h 2669458"/>
                <a:gd name="connsiteX86" fmla="*/ 2160639 w 2743200"/>
                <a:gd name="connsiteY86" fmla="*/ 1880419 h 2669458"/>
                <a:gd name="connsiteX87" fmla="*/ 2219632 w 2743200"/>
                <a:gd name="connsiteY87" fmla="*/ 1821426 h 2669458"/>
                <a:gd name="connsiteX88" fmla="*/ 2227007 w 2743200"/>
                <a:gd name="connsiteY88" fmla="*/ 1747684 h 2669458"/>
                <a:gd name="connsiteX89" fmla="*/ 2212258 w 2743200"/>
                <a:gd name="connsiteY89" fmla="*/ 1710813 h 2669458"/>
                <a:gd name="connsiteX90" fmla="*/ 2263878 w 2743200"/>
                <a:gd name="connsiteY90" fmla="*/ 1644445 h 2669458"/>
                <a:gd name="connsiteX91" fmla="*/ 2330245 w 2743200"/>
                <a:gd name="connsiteY91" fmla="*/ 1607574 h 2669458"/>
                <a:gd name="connsiteX92" fmla="*/ 2367116 w 2743200"/>
                <a:gd name="connsiteY92" fmla="*/ 1526458 h 2669458"/>
                <a:gd name="connsiteX93" fmla="*/ 2381865 w 2743200"/>
                <a:gd name="connsiteY93" fmla="*/ 1489587 h 2669458"/>
                <a:gd name="connsiteX94" fmla="*/ 2396613 w 2743200"/>
                <a:gd name="connsiteY94" fmla="*/ 1467464 h 2669458"/>
                <a:gd name="connsiteX95" fmla="*/ 2396613 w 2743200"/>
                <a:gd name="connsiteY95" fmla="*/ 1467464 h 2669458"/>
                <a:gd name="connsiteX96" fmla="*/ 2440858 w 2743200"/>
                <a:gd name="connsiteY96" fmla="*/ 1371600 h 2669458"/>
                <a:gd name="connsiteX97" fmla="*/ 2514600 w 2743200"/>
                <a:gd name="connsiteY97" fmla="*/ 1349477 h 2669458"/>
                <a:gd name="connsiteX98" fmla="*/ 2580968 w 2743200"/>
                <a:gd name="connsiteY98" fmla="*/ 1312606 h 2669458"/>
                <a:gd name="connsiteX99" fmla="*/ 2603090 w 2743200"/>
                <a:gd name="connsiteY99" fmla="*/ 1297858 h 2669458"/>
                <a:gd name="connsiteX100" fmla="*/ 2654710 w 2743200"/>
                <a:gd name="connsiteY100" fmla="*/ 1268361 h 2669458"/>
                <a:gd name="connsiteX101" fmla="*/ 2743200 w 2743200"/>
                <a:gd name="connsiteY101" fmla="*/ 1187245 h 2669458"/>
                <a:gd name="connsiteX102" fmla="*/ 2721078 w 2743200"/>
                <a:gd name="connsiteY102" fmla="*/ 1120877 h 2669458"/>
                <a:gd name="connsiteX103" fmla="*/ 2662084 w 2743200"/>
                <a:gd name="connsiteY103" fmla="*/ 1069258 h 2669458"/>
                <a:gd name="connsiteX104" fmla="*/ 2595716 w 2743200"/>
                <a:gd name="connsiteY104" fmla="*/ 1032387 h 266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2743200" h="2669458">
                  <a:moveTo>
                    <a:pt x="2595716" y="1032387"/>
                  </a:moveTo>
                  <a:lnTo>
                    <a:pt x="2558845" y="973393"/>
                  </a:lnTo>
                  <a:lnTo>
                    <a:pt x="2507226" y="936522"/>
                  </a:lnTo>
                  <a:lnTo>
                    <a:pt x="2440858" y="877529"/>
                  </a:lnTo>
                  <a:lnTo>
                    <a:pt x="2426110" y="737419"/>
                  </a:lnTo>
                  <a:lnTo>
                    <a:pt x="2352368" y="671051"/>
                  </a:lnTo>
                  <a:lnTo>
                    <a:pt x="2227007" y="678426"/>
                  </a:lnTo>
                  <a:lnTo>
                    <a:pt x="2131142" y="560439"/>
                  </a:lnTo>
                  <a:lnTo>
                    <a:pt x="1983658" y="582561"/>
                  </a:lnTo>
                  <a:lnTo>
                    <a:pt x="1954161" y="442451"/>
                  </a:lnTo>
                  <a:lnTo>
                    <a:pt x="1880419" y="346587"/>
                  </a:lnTo>
                  <a:lnTo>
                    <a:pt x="1791929" y="221226"/>
                  </a:lnTo>
                  <a:lnTo>
                    <a:pt x="1732936" y="169606"/>
                  </a:lnTo>
                  <a:lnTo>
                    <a:pt x="1637071" y="199103"/>
                  </a:lnTo>
                  <a:lnTo>
                    <a:pt x="1423219" y="287593"/>
                  </a:lnTo>
                  <a:lnTo>
                    <a:pt x="1371600" y="376084"/>
                  </a:lnTo>
                  <a:lnTo>
                    <a:pt x="1327355" y="398206"/>
                  </a:lnTo>
                  <a:lnTo>
                    <a:pt x="1246239" y="368710"/>
                  </a:lnTo>
                  <a:lnTo>
                    <a:pt x="1187245" y="265471"/>
                  </a:lnTo>
                  <a:lnTo>
                    <a:pt x="1194619" y="140110"/>
                  </a:lnTo>
                  <a:lnTo>
                    <a:pt x="1047136" y="22122"/>
                  </a:lnTo>
                  <a:lnTo>
                    <a:pt x="966019" y="0"/>
                  </a:lnTo>
                  <a:lnTo>
                    <a:pt x="884903" y="7374"/>
                  </a:lnTo>
                  <a:lnTo>
                    <a:pt x="789039" y="103239"/>
                  </a:lnTo>
                  <a:lnTo>
                    <a:pt x="663678" y="191729"/>
                  </a:lnTo>
                  <a:lnTo>
                    <a:pt x="449826" y="147484"/>
                  </a:lnTo>
                  <a:lnTo>
                    <a:pt x="324465" y="169606"/>
                  </a:lnTo>
                  <a:lnTo>
                    <a:pt x="280219" y="272845"/>
                  </a:lnTo>
                  <a:lnTo>
                    <a:pt x="162232" y="302342"/>
                  </a:lnTo>
                  <a:lnTo>
                    <a:pt x="58994" y="331839"/>
                  </a:lnTo>
                  <a:lnTo>
                    <a:pt x="7374" y="361335"/>
                  </a:lnTo>
                  <a:lnTo>
                    <a:pt x="0" y="368710"/>
                  </a:lnTo>
                  <a:lnTo>
                    <a:pt x="0" y="494071"/>
                  </a:lnTo>
                  <a:lnTo>
                    <a:pt x="7374" y="582561"/>
                  </a:lnTo>
                  <a:lnTo>
                    <a:pt x="44245" y="678426"/>
                  </a:lnTo>
                  <a:lnTo>
                    <a:pt x="73742" y="766916"/>
                  </a:lnTo>
                  <a:lnTo>
                    <a:pt x="125361" y="892277"/>
                  </a:lnTo>
                  <a:lnTo>
                    <a:pt x="265471" y="988142"/>
                  </a:lnTo>
                  <a:lnTo>
                    <a:pt x="464574" y="1025013"/>
                  </a:lnTo>
                  <a:lnTo>
                    <a:pt x="545690" y="943897"/>
                  </a:lnTo>
                  <a:lnTo>
                    <a:pt x="641555" y="914400"/>
                  </a:lnTo>
                  <a:lnTo>
                    <a:pt x="730045" y="988142"/>
                  </a:lnTo>
                  <a:lnTo>
                    <a:pt x="678426" y="1076632"/>
                  </a:lnTo>
                  <a:lnTo>
                    <a:pt x="553065" y="1172497"/>
                  </a:lnTo>
                  <a:lnTo>
                    <a:pt x="486697" y="1194619"/>
                  </a:lnTo>
                  <a:lnTo>
                    <a:pt x="442452" y="1238864"/>
                  </a:lnTo>
                  <a:lnTo>
                    <a:pt x="479323" y="1290484"/>
                  </a:lnTo>
                  <a:lnTo>
                    <a:pt x="530942" y="1342103"/>
                  </a:lnTo>
                  <a:lnTo>
                    <a:pt x="634181" y="1408471"/>
                  </a:lnTo>
                  <a:lnTo>
                    <a:pt x="641555" y="1474839"/>
                  </a:lnTo>
                  <a:lnTo>
                    <a:pt x="641555" y="1541206"/>
                  </a:lnTo>
                  <a:lnTo>
                    <a:pt x="656303" y="1563329"/>
                  </a:lnTo>
                  <a:lnTo>
                    <a:pt x="656303" y="1644445"/>
                  </a:lnTo>
                  <a:cubicBezTo>
                    <a:pt x="638286" y="1692491"/>
                    <a:pt x="648610" y="1699912"/>
                    <a:pt x="612058" y="1718187"/>
                  </a:cubicBezTo>
                  <a:cubicBezTo>
                    <a:pt x="609859" y="1719286"/>
                    <a:pt x="607142" y="1718187"/>
                    <a:pt x="604684" y="1718187"/>
                  </a:cubicBezTo>
                  <a:lnTo>
                    <a:pt x="589936" y="1740310"/>
                  </a:lnTo>
                  <a:lnTo>
                    <a:pt x="582561" y="1828800"/>
                  </a:lnTo>
                  <a:lnTo>
                    <a:pt x="612058" y="1880419"/>
                  </a:lnTo>
                  <a:lnTo>
                    <a:pt x="508819" y="1946787"/>
                  </a:lnTo>
                  <a:lnTo>
                    <a:pt x="530942" y="2027903"/>
                  </a:lnTo>
                  <a:lnTo>
                    <a:pt x="612058" y="2086897"/>
                  </a:lnTo>
                  <a:lnTo>
                    <a:pt x="678426" y="2131142"/>
                  </a:lnTo>
                  <a:lnTo>
                    <a:pt x="766916" y="2197510"/>
                  </a:lnTo>
                  <a:lnTo>
                    <a:pt x="759542" y="2322871"/>
                  </a:lnTo>
                  <a:lnTo>
                    <a:pt x="796413" y="2396613"/>
                  </a:lnTo>
                  <a:lnTo>
                    <a:pt x="855407" y="2440858"/>
                  </a:lnTo>
                  <a:lnTo>
                    <a:pt x="943897" y="2448232"/>
                  </a:lnTo>
                  <a:lnTo>
                    <a:pt x="943897" y="2448232"/>
                  </a:lnTo>
                  <a:lnTo>
                    <a:pt x="1061884" y="2580968"/>
                  </a:lnTo>
                  <a:lnTo>
                    <a:pt x="1113503" y="2654710"/>
                  </a:lnTo>
                  <a:lnTo>
                    <a:pt x="1290484" y="2669458"/>
                  </a:lnTo>
                  <a:lnTo>
                    <a:pt x="1312607" y="2603090"/>
                  </a:lnTo>
                  <a:lnTo>
                    <a:pt x="1452716" y="2536722"/>
                  </a:lnTo>
                  <a:lnTo>
                    <a:pt x="1541207" y="2507226"/>
                  </a:lnTo>
                  <a:lnTo>
                    <a:pt x="1578078" y="2617839"/>
                  </a:lnTo>
                  <a:lnTo>
                    <a:pt x="1806678" y="2625213"/>
                  </a:lnTo>
                  <a:lnTo>
                    <a:pt x="1858297" y="2558845"/>
                  </a:lnTo>
                  <a:lnTo>
                    <a:pt x="1946787" y="2499851"/>
                  </a:lnTo>
                  <a:lnTo>
                    <a:pt x="2101645" y="2573593"/>
                  </a:lnTo>
                  <a:lnTo>
                    <a:pt x="2138516" y="2499851"/>
                  </a:lnTo>
                  <a:lnTo>
                    <a:pt x="2145890" y="2477729"/>
                  </a:lnTo>
                  <a:lnTo>
                    <a:pt x="2168013" y="2367116"/>
                  </a:lnTo>
                  <a:lnTo>
                    <a:pt x="2145890" y="2278626"/>
                  </a:lnTo>
                  <a:lnTo>
                    <a:pt x="2160639" y="2160639"/>
                  </a:lnTo>
                  <a:lnTo>
                    <a:pt x="2160639" y="2027903"/>
                  </a:lnTo>
                  <a:lnTo>
                    <a:pt x="2160639" y="1880419"/>
                  </a:lnTo>
                  <a:lnTo>
                    <a:pt x="2160639" y="1880419"/>
                  </a:lnTo>
                  <a:lnTo>
                    <a:pt x="2219632" y="1821426"/>
                  </a:lnTo>
                  <a:lnTo>
                    <a:pt x="2227007" y="1747684"/>
                  </a:lnTo>
                  <a:lnTo>
                    <a:pt x="2212258" y="1710813"/>
                  </a:lnTo>
                  <a:lnTo>
                    <a:pt x="2263878" y="1644445"/>
                  </a:lnTo>
                  <a:lnTo>
                    <a:pt x="2330245" y="1607574"/>
                  </a:lnTo>
                  <a:cubicBezTo>
                    <a:pt x="2383486" y="1501091"/>
                    <a:pt x="2345624" y="1583769"/>
                    <a:pt x="2367116" y="1526458"/>
                  </a:cubicBezTo>
                  <a:cubicBezTo>
                    <a:pt x="2371764" y="1514064"/>
                    <a:pt x="2375945" y="1501427"/>
                    <a:pt x="2381865" y="1489587"/>
                  </a:cubicBezTo>
                  <a:cubicBezTo>
                    <a:pt x="2385829" y="1481660"/>
                    <a:pt x="2396613" y="1467464"/>
                    <a:pt x="2396613" y="1467464"/>
                  </a:cubicBezTo>
                  <a:lnTo>
                    <a:pt x="2396613" y="1467464"/>
                  </a:lnTo>
                  <a:lnTo>
                    <a:pt x="2440858" y="1371600"/>
                  </a:lnTo>
                  <a:lnTo>
                    <a:pt x="2514600" y="1349477"/>
                  </a:lnTo>
                  <a:cubicBezTo>
                    <a:pt x="2536723" y="1337187"/>
                    <a:pt x="2559108" y="1325358"/>
                    <a:pt x="2580968" y="1312606"/>
                  </a:cubicBezTo>
                  <a:cubicBezTo>
                    <a:pt x="2588623" y="1308140"/>
                    <a:pt x="2603090" y="1297858"/>
                    <a:pt x="2603090" y="1297858"/>
                  </a:cubicBezTo>
                  <a:lnTo>
                    <a:pt x="2654710" y="1268361"/>
                  </a:lnTo>
                  <a:lnTo>
                    <a:pt x="2743200" y="1187245"/>
                  </a:lnTo>
                  <a:cubicBezTo>
                    <a:pt x="2720215" y="1125949"/>
                    <a:pt x="2721078" y="1149253"/>
                    <a:pt x="2721078" y="1120877"/>
                  </a:cubicBezTo>
                  <a:lnTo>
                    <a:pt x="2662084" y="1069258"/>
                  </a:lnTo>
                  <a:lnTo>
                    <a:pt x="2595716" y="1032387"/>
                  </a:lnTo>
                  <a:close/>
                </a:path>
              </a:pathLst>
            </a:custGeom>
            <a:solidFill>
              <a:schemeClr val="bg1"/>
            </a:solidFill>
            <a:ln w="15875">
              <a:solidFill>
                <a:srgbClr val="A6A6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3945194" y="4240161"/>
              <a:ext cx="796412" cy="1039762"/>
            </a:xfrm>
            <a:custGeom>
              <a:avLst/>
              <a:gdLst>
                <a:gd name="connsiteX0" fmla="*/ 671051 w 796412"/>
                <a:gd name="connsiteY0" fmla="*/ 0 h 1039762"/>
                <a:gd name="connsiteX1" fmla="*/ 730045 w 796412"/>
                <a:gd name="connsiteY1" fmla="*/ 110613 h 1039762"/>
                <a:gd name="connsiteX2" fmla="*/ 789038 w 796412"/>
                <a:gd name="connsiteY2" fmla="*/ 258097 h 1039762"/>
                <a:gd name="connsiteX3" fmla="*/ 796412 w 796412"/>
                <a:gd name="connsiteY3" fmla="*/ 457200 h 1039762"/>
                <a:gd name="connsiteX4" fmla="*/ 722671 w 796412"/>
                <a:gd name="connsiteY4" fmla="*/ 530942 h 1039762"/>
                <a:gd name="connsiteX5" fmla="*/ 693174 w 796412"/>
                <a:gd name="connsiteY5" fmla="*/ 530942 h 1039762"/>
                <a:gd name="connsiteX6" fmla="*/ 656303 w 796412"/>
                <a:gd name="connsiteY6" fmla="*/ 575187 h 1039762"/>
                <a:gd name="connsiteX7" fmla="*/ 656303 w 796412"/>
                <a:gd name="connsiteY7" fmla="*/ 641555 h 1039762"/>
                <a:gd name="connsiteX8" fmla="*/ 641554 w 796412"/>
                <a:gd name="connsiteY8" fmla="*/ 715297 h 1039762"/>
                <a:gd name="connsiteX9" fmla="*/ 752167 w 796412"/>
                <a:gd name="connsiteY9" fmla="*/ 781665 h 1039762"/>
                <a:gd name="connsiteX10" fmla="*/ 700548 w 796412"/>
                <a:gd name="connsiteY10" fmla="*/ 877529 h 1039762"/>
                <a:gd name="connsiteX11" fmla="*/ 648929 w 796412"/>
                <a:gd name="connsiteY11" fmla="*/ 899652 h 1039762"/>
                <a:gd name="connsiteX12" fmla="*/ 641554 w 796412"/>
                <a:gd name="connsiteY12" fmla="*/ 907026 h 1039762"/>
                <a:gd name="connsiteX13" fmla="*/ 582561 w 796412"/>
                <a:gd name="connsiteY13" fmla="*/ 943897 h 1039762"/>
                <a:gd name="connsiteX14" fmla="*/ 486696 w 796412"/>
                <a:gd name="connsiteY14" fmla="*/ 877529 h 1039762"/>
                <a:gd name="connsiteX15" fmla="*/ 457200 w 796412"/>
                <a:gd name="connsiteY15" fmla="*/ 936523 h 1039762"/>
                <a:gd name="connsiteX16" fmla="*/ 427703 w 796412"/>
                <a:gd name="connsiteY16" fmla="*/ 1002891 h 1039762"/>
                <a:gd name="connsiteX17" fmla="*/ 324464 w 796412"/>
                <a:gd name="connsiteY17" fmla="*/ 1039762 h 1039762"/>
                <a:gd name="connsiteX18" fmla="*/ 213851 w 796412"/>
                <a:gd name="connsiteY18" fmla="*/ 1025013 h 1039762"/>
                <a:gd name="connsiteX19" fmla="*/ 125361 w 796412"/>
                <a:gd name="connsiteY19" fmla="*/ 995516 h 1039762"/>
                <a:gd name="connsiteX20" fmla="*/ 51619 w 796412"/>
                <a:gd name="connsiteY20" fmla="*/ 1010265 h 1039762"/>
                <a:gd name="connsiteX21" fmla="*/ 0 w 796412"/>
                <a:gd name="connsiteY21" fmla="*/ 1002891 h 1039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96412" h="1039762">
                  <a:moveTo>
                    <a:pt x="671051" y="0"/>
                  </a:moveTo>
                  <a:lnTo>
                    <a:pt x="730045" y="110613"/>
                  </a:lnTo>
                  <a:lnTo>
                    <a:pt x="789038" y="258097"/>
                  </a:lnTo>
                  <a:lnTo>
                    <a:pt x="796412" y="457200"/>
                  </a:lnTo>
                  <a:lnTo>
                    <a:pt x="722671" y="530942"/>
                  </a:lnTo>
                  <a:lnTo>
                    <a:pt x="693174" y="530942"/>
                  </a:lnTo>
                  <a:lnTo>
                    <a:pt x="656303" y="575187"/>
                  </a:lnTo>
                  <a:lnTo>
                    <a:pt x="656303" y="641555"/>
                  </a:lnTo>
                  <a:lnTo>
                    <a:pt x="641554" y="715297"/>
                  </a:lnTo>
                  <a:lnTo>
                    <a:pt x="752167" y="781665"/>
                  </a:lnTo>
                  <a:lnTo>
                    <a:pt x="700548" y="877529"/>
                  </a:lnTo>
                  <a:lnTo>
                    <a:pt x="648929" y="899652"/>
                  </a:lnTo>
                  <a:lnTo>
                    <a:pt x="641554" y="907026"/>
                  </a:lnTo>
                  <a:lnTo>
                    <a:pt x="582561" y="943897"/>
                  </a:lnTo>
                  <a:lnTo>
                    <a:pt x="486696" y="877529"/>
                  </a:lnTo>
                  <a:lnTo>
                    <a:pt x="457200" y="936523"/>
                  </a:lnTo>
                  <a:lnTo>
                    <a:pt x="427703" y="1002891"/>
                  </a:lnTo>
                  <a:lnTo>
                    <a:pt x="324464" y="1039762"/>
                  </a:lnTo>
                  <a:lnTo>
                    <a:pt x="213851" y="1025013"/>
                  </a:lnTo>
                  <a:lnTo>
                    <a:pt x="125361" y="995516"/>
                  </a:lnTo>
                  <a:lnTo>
                    <a:pt x="51619" y="1010265"/>
                  </a:lnTo>
                  <a:lnTo>
                    <a:pt x="0" y="1002891"/>
                  </a:lnTo>
                </a:path>
              </a:pathLst>
            </a:custGeom>
            <a:noFill/>
            <a:ln w="15875">
              <a:solidFill>
                <a:srgbClr val="A6A6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4925961" y="4417142"/>
              <a:ext cx="560439" cy="1378974"/>
            </a:xfrm>
            <a:custGeom>
              <a:avLst/>
              <a:gdLst>
                <a:gd name="connsiteX0" fmla="*/ 383458 w 560439"/>
                <a:gd name="connsiteY0" fmla="*/ 0 h 1378974"/>
                <a:gd name="connsiteX1" fmla="*/ 420329 w 560439"/>
                <a:gd name="connsiteY1" fmla="*/ 199103 h 1378974"/>
                <a:gd name="connsiteX2" fmla="*/ 420329 w 560439"/>
                <a:gd name="connsiteY2" fmla="*/ 199103 h 1378974"/>
                <a:gd name="connsiteX3" fmla="*/ 258097 w 560439"/>
                <a:gd name="connsiteY3" fmla="*/ 272845 h 1378974"/>
                <a:gd name="connsiteX4" fmla="*/ 412955 w 560439"/>
                <a:gd name="connsiteY4" fmla="*/ 398206 h 1378974"/>
                <a:gd name="connsiteX5" fmla="*/ 331839 w 560439"/>
                <a:gd name="connsiteY5" fmla="*/ 501445 h 1378974"/>
                <a:gd name="connsiteX6" fmla="*/ 250723 w 560439"/>
                <a:gd name="connsiteY6" fmla="*/ 530942 h 1378974"/>
                <a:gd name="connsiteX7" fmla="*/ 213852 w 560439"/>
                <a:gd name="connsiteY7" fmla="*/ 575187 h 1378974"/>
                <a:gd name="connsiteX8" fmla="*/ 206478 w 560439"/>
                <a:gd name="connsiteY8" fmla="*/ 634181 h 1378974"/>
                <a:gd name="connsiteX9" fmla="*/ 206478 w 560439"/>
                <a:gd name="connsiteY9" fmla="*/ 730045 h 1378974"/>
                <a:gd name="connsiteX10" fmla="*/ 147484 w 560439"/>
                <a:gd name="connsiteY10" fmla="*/ 774290 h 1378974"/>
                <a:gd name="connsiteX11" fmla="*/ 125362 w 560439"/>
                <a:gd name="connsiteY11" fmla="*/ 818535 h 1378974"/>
                <a:gd name="connsiteX12" fmla="*/ 36871 w 560439"/>
                <a:gd name="connsiteY12" fmla="*/ 840658 h 1378974"/>
                <a:gd name="connsiteX13" fmla="*/ 14749 w 560439"/>
                <a:gd name="connsiteY13" fmla="*/ 877529 h 1378974"/>
                <a:gd name="connsiteX14" fmla="*/ 0 w 560439"/>
                <a:gd name="connsiteY14" fmla="*/ 973393 h 1378974"/>
                <a:gd name="connsiteX15" fmla="*/ 22123 w 560439"/>
                <a:gd name="connsiteY15" fmla="*/ 1032387 h 1378974"/>
                <a:gd name="connsiteX16" fmla="*/ 88491 w 560439"/>
                <a:gd name="connsiteY16" fmla="*/ 1054510 h 1378974"/>
                <a:gd name="connsiteX17" fmla="*/ 132736 w 560439"/>
                <a:gd name="connsiteY17" fmla="*/ 1091381 h 1378974"/>
                <a:gd name="connsiteX18" fmla="*/ 169607 w 560439"/>
                <a:gd name="connsiteY18" fmla="*/ 1150374 h 1378974"/>
                <a:gd name="connsiteX19" fmla="*/ 250723 w 560439"/>
                <a:gd name="connsiteY19" fmla="*/ 1209368 h 1378974"/>
                <a:gd name="connsiteX20" fmla="*/ 361336 w 560439"/>
                <a:gd name="connsiteY20" fmla="*/ 1246239 h 1378974"/>
                <a:gd name="connsiteX21" fmla="*/ 427704 w 560439"/>
                <a:gd name="connsiteY21" fmla="*/ 1312606 h 1378974"/>
                <a:gd name="connsiteX22" fmla="*/ 486697 w 560439"/>
                <a:gd name="connsiteY22" fmla="*/ 1349477 h 1378974"/>
                <a:gd name="connsiteX23" fmla="*/ 560439 w 560439"/>
                <a:gd name="connsiteY23" fmla="*/ 1378974 h 1378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60439" h="1378974">
                  <a:moveTo>
                    <a:pt x="383458" y="0"/>
                  </a:moveTo>
                  <a:lnTo>
                    <a:pt x="420329" y="199103"/>
                  </a:lnTo>
                  <a:lnTo>
                    <a:pt x="420329" y="199103"/>
                  </a:lnTo>
                  <a:lnTo>
                    <a:pt x="258097" y="272845"/>
                  </a:lnTo>
                  <a:lnTo>
                    <a:pt x="412955" y="398206"/>
                  </a:lnTo>
                  <a:lnTo>
                    <a:pt x="331839" y="501445"/>
                  </a:lnTo>
                  <a:lnTo>
                    <a:pt x="250723" y="530942"/>
                  </a:lnTo>
                  <a:lnTo>
                    <a:pt x="213852" y="575187"/>
                  </a:lnTo>
                  <a:lnTo>
                    <a:pt x="206478" y="634181"/>
                  </a:lnTo>
                  <a:lnTo>
                    <a:pt x="206478" y="730045"/>
                  </a:lnTo>
                  <a:lnTo>
                    <a:pt x="147484" y="774290"/>
                  </a:lnTo>
                  <a:lnTo>
                    <a:pt x="125362" y="818535"/>
                  </a:lnTo>
                  <a:lnTo>
                    <a:pt x="36871" y="840658"/>
                  </a:lnTo>
                  <a:lnTo>
                    <a:pt x="14749" y="877529"/>
                  </a:lnTo>
                  <a:lnTo>
                    <a:pt x="0" y="973393"/>
                  </a:lnTo>
                  <a:lnTo>
                    <a:pt x="22123" y="1032387"/>
                  </a:lnTo>
                  <a:lnTo>
                    <a:pt x="88491" y="1054510"/>
                  </a:lnTo>
                  <a:lnTo>
                    <a:pt x="132736" y="1091381"/>
                  </a:lnTo>
                  <a:lnTo>
                    <a:pt x="169607" y="1150374"/>
                  </a:lnTo>
                  <a:lnTo>
                    <a:pt x="250723" y="1209368"/>
                  </a:lnTo>
                  <a:lnTo>
                    <a:pt x="361336" y="1246239"/>
                  </a:lnTo>
                  <a:lnTo>
                    <a:pt x="427704" y="1312606"/>
                  </a:lnTo>
                  <a:lnTo>
                    <a:pt x="486697" y="1349477"/>
                  </a:lnTo>
                  <a:lnTo>
                    <a:pt x="560439" y="1378974"/>
                  </a:lnTo>
                </a:path>
              </a:pathLst>
            </a:custGeom>
            <a:noFill/>
            <a:ln w="15875">
              <a:solidFill>
                <a:srgbClr val="A6A6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4601497" y="5125065"/>
              <a:ext cx="339213" cy="324464"/>
            </a:xfrm>
            <a:custGeom>
              <a:avLst/>
              <a:gdLst>
                <a:gd name="connsiteX0" fmla="*/ 339213 w 339213"/>
                <a:gd name="connsiteY0" fmla="*/ 324464 h 324464"/>
                <a:gd name="connsiteX1" fmla="*/ 243348 w 339213"/>
                <a:gd name="connsiteY1" fmla="*/ 287593 h 324464"/>
                <a:gd name="connsiteX2" fmla="*/ 243348 w 339213"/>
                <a:gd name="connsiteY2" fmla="*/ 287593 h 324464"/>
                <a:gd name="connsiteX3" fmla="*/ 169606 w 339213"/>
                <a:gd name="connsiteY3" fmla="*/ 265470 h 324464"/>
                <a:gd name="connsiteX4" fmla="*/ 110613 w 339213"/>
                <a:gd name="connsiteY4" fmla="*/ 228600 h 324464"/>
                <a:gd name="connsiteX5" fmla="*/ 36871 w 339213"/>
                <a:gd name="connsiteY5" fmla="*/ 213851 h 324464"/>
                <a:gd name="connsiteX6" fmla="*/ 0 w 339213"/>
                <a:gd name="connsiteY6" fmla="*/ 103238 h 324464"/>
                <a:gd name="connsiteX7" fmla="*/ 58993 w 339213"/>
                <a:gd name="connsiteY7" fmla="*/ 125361 h 324464"/>
                <a:gd name="connsiteX8" fmla="*/ 66368 w 339213"/>
                <a:gd name="connsiteY8" fmla="*/ 125361 h 324464"/>
                <a:gd name="connsiteX9" fmla="*/ 117987 w 339213"/>
                <a:gd name="connsiteY9" fmla="*/ 66367 h 324464"/>
                <a:gd name="connsiteX10" fmla="*/ 103238 w 339213"/>
                <a:gd name="connsiteY10" fmla="*/ 22122 h 324464"/>
                <a:gd name="connsiteX11" fmla="*/ 44245 w 339213"/>
                <a:gd name="connsiteY11" fmla="*/ 0 h 324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213" h="324464">
                  <a:moveTo>
                    <a:pt x="339213" y="324464"/>
                  </a:moveTo>
                  <a:lnTo>
                    <a:pt x="243348" y="287593"/>
                  </a:lnTo>
                  <a:lnTo>
                    <a:pt x="243348" y="287593"/>
                  </a:lnTo>
                  <a:lnTo>
                    <a:pt x="169606" y="265470"/>
                  </a:lnTo>
                  <a:lnTo>
                    <a:pt x="110613" y="228600"/>
                  </a:lnTo>
                  <a:lnTo>
                    <a:pt x="36871" y="213851"/>
                  </a:lnTo>
                  <a:lnTo>
                    <a:pt x="0" y="103238"/>
                  </a:lnTo>
                  <a:lnTo>
                    <a:pt x="58993" y="125361"/>
                  </a:lnTo>
                  <a:lnTo>
                    <a:pt x="66368" y="125361"/>
                  </a:lnTo>
                  <a:lnTo>
                    <a:pt x="117987" y="66367"/>
                  </a:lnTo>
                  <a:lnTo>
                    <a:pt x="103238" y="22122"/>
                  </a:lnTo>
                  <a:lnTo>
                    <a:pt x="44245" y="0"/>
                  </a:lnTo>
                </a:path>
              </a:pathLst>
            </a:custGeom>
            <a:noFill/>
            <a:ln w="15875">
              <a:solidFill>
                <a:srgbClr val="A6A6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3771900" y="4000500"/>
              <a:ext cx="295275" cy="838200"/>
            </a:xfrm>
            <a:custGeom>
              <a:avLst/>
              <a:gdLst>
                <a:gd name="connsiteX0" fmla="*/ 219075 w 295275"/>
                <a:gd name="connsiteY0" fmla="*/ 0 h 838200"/>
                <a:gd name="connsiteX1" fmla="*/ 295275 w 295275"/>
                <a:gd name="connsiteY1" fmla="*/ 104775 h 838200"/>
                <a:gd name="connsiteX2" fmla="*/ 171450 w 295275"/>
                <a:gd name="connsiteY2" fmla="*/ 152400 h 838200"/>
                <a:gd name="connsiteX3" fmla="*/ 114300 w 295275"/>
                <a:gd name="connsiteY3" fmla="*/ 219075 h 838200"/>
                <a:gd name="connsiteX4" fmla="*/ 142875 w 295275"/>
                <a:gd name="connsiteY4" fmla="*/ 285750 h 838200"/>
                <a:gd name="connsiteX5" fmla="*/ 219075 w 295275"/>
                <a:gd name="connsiteY5" fmla="*/ 371475 h 838200"/>
                <a:gd name="connsiteX6" fmla="*/ 47625 w 295275"/>
                <a:gd name="connsiteY6" fmla="*/ 600075 h 838200"/>
                <a:gd name="connsiteX7" fmla="*/ 47625 w 295275"/>
                <a:gd name="connsiteY7" fmla="*/ 704850 h 838200"/>
                <a:gd name="connsiteX8" fmla="*/ 0 w 295275"/>
                <a:gd name="connsiteY8" fmla="*/ 838200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275" h="838200">
                  <a:moveTo>
                    <a:pt x="219075" y="0"/>
                  </a:moveTo>
                  <a:lnTo>
                    <a:pt x="295275" y="104775"/>
                  </a:lnTo>
                  <a:lnTo>
                    <a:pt x="171450" y="152400"/>
                  </a:lnTo>
                  <a:lnTo>
                    <a:pt x="114300" y="219075"/>
                  </a:lnTo>
                  <a:lnTo>
                    <a:pt x="142875" y="285750"/>
                  </a:lnTo>
                  <a:lnTo>
                    <a:pt x="219075" y="371475"/>
                  </a:lnTo>
                  <a:lnTo>
                    <a:pt x="47625" y="600075"/>
                  </a:lnTo>
                  <a:lnTo>
                    <a:pt x="47625" y="704850"/>
                  </a:lnTo>
                  <a:lnTo>
                    <a:pt x="0" y="838200"/>
                  </a:lnTo>
                </a:path>
              </a:pathLst>
            </a:custGeom>
            <a:noFill/>
            <a:ln w="15875">
              <a:solidFill>
                <a:srgbClr val="70B4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5762625" y="4417142"/>
              <a:ext cx="137578" cy="15485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3998386" y="3723968"/>
              <a:ext cx="137578" cy="15485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9" name="Овал 58"/>
          <p:cNvSpPr/>
          <p:nvPr/>
        </p:nvSpPr>
        <p:spPr>
          <a:xfrm>
            <a:off x="6501199" y="3857981"/>
            <a:ext cx="227679" cy="203129"/>
          </a:xfrm>
          <a:prstGeom prst="ellipse">
            <a:avLst/>
          </a:prstGeom>
          <a:solidFill>
            <a:srgbClr val="F9B2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7078765" y="4518039"/>
            <a:ext cx="227679" cy="203129"/>
          </a:xfrm>
          <a:prstGeom prst="ellipse">
            <a:avLst/>
          </a:prstGeom>
          <a:solidFill>
            <a:srgbClr val="F9B2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6182131" y="5023437"/>
            <a:ext cx="227679" cy="203129"/>
          </a:xfrm>
          <a:prstGeom prst="ellipse">
            <a:avLst/>
          </a:prstGeom>
          <a:solidFill>
            <a:srgbClr val="F9B2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5653749" y="6258349"/>
            <a:ext cx="227679" cy="203129"/>
          </a:xfrm>
          <a:prstGeom prst="ellipse">
            <a:avLst/>
          </a:prstGeom>
          <a:solidFill>
            <a:srgbClr val="F9B2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6068291" y="3644463"/>
            <a:ext cx="227679" cy="203129"/>
          </a:xfrm>
          <a:prstGeom prst="ellipse">
            <a:avLst/>
          </a:prstGeom>
          <a:solidFill>
            <a:srgbClr val="F9B2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5290983" y="3055706"/>
            <a:ext cx="227679" cy="203129"/>
          </a:xfrm>
          <a:prstGeom prst="ellipse">
            <a:avLst/>
          </a:prstGeom>
          <a:solidFill>
            <a:srgbClr val="F6932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5034888" y="3157270"/>
            <a:ext cx="227679" cy="203129"/>
          </a:xfrm>
          <a:prstGeom prst="ellipse">
            <a:avLst/>
          </a:prstGeom>
          <a:solidFill>
            <a:srgbClr val="F9B2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6385981" y="3418096"/>
            <a:ext cx="227679" cy="203129"/>
          </a:xfrm>
          <a:prstGeom prst="ellipse">
            <a:avLst/>
          </a:prstGeom>
          <a:solidFill>
            <a:srgbClr val="F9B2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TextBox 69"/>
          <p:cNvSpPr txBox="1"/>
          <p:nvPr/>
        </p:nvSpPr>
        <p:spPr>
          <a:xfrm>
            <a:off x="1523480" y="2345950"/>
            <a:ext cx="2419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Segoe UI Light" panose="020B0502040204020203" pitchFamily="34" charset="0"/>
                <a:cs typeface="Arial" panose="020B0604020202020204" pitchFamily="34" charset="0"/>
              </a:rPr>
              <a:t>Инвестиционная площадка «</a:t>
            </a:r>
            <a:r>
              <a:rPr lang="ru-RU" sz="1600" dirty="0" err="1">
                <a:latin typeface="Segoe UI Light" panose="020B0502040204020203" pitchFamily="34" charset="0"/>
                <a:cs typeface="Arial" panose="020B0604020202020204" pitchFamily="34" charset="0"/>
              </a:rPr>
              <a:t>Копаево</a:t>
            </a:r>
            <a:r>
              <a:rPr lang="ru-RU" sz="1600" dirty="0">
                <a:latin typeface="Segoe UI Light" panose="020B0502040204020203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1030727" y="2393880"/>
            <a:ext cx="519931" cy="502292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3" name="TextBox 72"/>
          <p:cNvSpPr txBox="1"/>
          <p:nvPr/>
        </p:nvSpPr>
        <p:spPr>
          <a:xfrm>
            <a:off x="1541435" y="5723841"/>
            <a:ext cx="2419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Segoe UI Light" panose="020B0502040204020203" pitchFamily="34" charset="0"/>
                <a:cs typeface="Arial" panose="020B0604020202020204" pitchFamily="34" charset="0"/>
              </a:rPr>
              <a:t>Индустриальный парк «</a:t>
            </a:r>
            <a:r>
              <a:rPr lang="ru-RU" sz="1600" dirty="0" err="1">
                <a:latin typeface="Segoe UI Light" panose="020B0502040204020203" pitchFamily="34" charset="0"/>
                <a:cs typeface="Arial" panose="020B0604020202020204" pitchFamily="34" charset="0"/>
              </a:rPr>
              <a:t>Плещеево</a:t>
            </a:r>
            <a:r>
              <a:rPr lang="ru-RU" sz="1600" dirty="0">
                <a:latin typeface="Segoe UI Light" panose="020B0502040204020203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1021585" y="5787404"/>
            <a:ext cx="519850" cy="515831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5" name="TextBox 74"/>
          <p:cNvSpPr txBox="1"/>
          <p:nvPr/>
        </p:nvSpPr>
        <p:spPr>
          <a:xfrm>
            <a:off x="4895850" y="5840091"/>
            <a:ext cx="1734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BE23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Переславль-Залесский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797066" y="3325101"/>
            <a:ext cx="957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BE23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Рыбинск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712710" y="3415603"/>
            <a:ext cx="957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BE23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Тутаев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119898" y="3997455"/>
            <a:ext cx="11498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BE23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Ярославль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926269" y="5189027"/>
            <a:ext cx="721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BE23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Ростов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070639" y="4624888"/>
            <a:ext cx="11991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BE23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Гаврилов-Ям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10150923" y="2076035"/>
            <a:ext cx="526845" cy="510842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4" name="TextBox 83"/>
          <p:cNvSpPr txBox="1"/>
          <p:nvPr/>
        </p:nvSpPr>
        <p:spPr>
          <a:xfrm>
            <a:off x="7731788" y="2076036"/>
            <a:ext cx="2419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latin typeface="Segoe UI Light" panose="020B0502040204020203" pitchFamily="34" charset="0"/>
                <a:cs typeface="Arial" panose="020B0604020202020204" pitchFamily="34" charset="0"/>
              </a:rPr>
              <a:t>Индустриальный парк «Тутаев»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461084" y="4058431"/>
            <a:ext cx="2687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latin typeface="Segoe UI Light" panose="020B0502040204020203" pitchFamily="34" charset="0"/>
                <a:cs typeface="Arial" panose="020B0604020202020204" pitchFamily="34" charset="0"/>
              </a:rPr>
              <a:t>Промышленный технопарк «</a:t>
            </a:r>
            <a:r>
              <a:rPr lang="ru-RU" sz="1600" dirty="0" err="1">
                <a:latin typeface="Segoe UI Light" panose="020B0502040204020203" pitchFamily="34" charset="0"/>
                <a:cs typeface="Arial" panose="020B0604020202020204" pitchFamily="34" charset="0"/>
              </a:rPr>
              <a:t>Локаловъ</a:t>
            </a:r>
            <a:r>
              <a:rPr lang="ru-RU" sz="1600" dirty="0">
                <a:latin typeface="Segoe UI Light" panose="020B0502040204020203" pitchFamily="34" charset="0"/>
                <a:cs typeface="Arial" panose="020B0604020202020204" pitchFamily="34" charset="0"/>
              </a:rPr>
              <a:t>»</a:t>
            </a:r>
          </a:p>
        </p:txBody>
      </p:sp>
      <p:cxnSp>
        <p:nvCxnSpPr>
          <p:cNvPr id="89" name="Прямая соединительная линия 88"/>
          <p:cNvCxnSpPr>
            <a:stCxn id="61" idx="5"/>
          </p:cNvCxnSpPr>
          <p:nvPr/>
        </p:nvCxnSpPr>
        <p:spPr>
          <a:xfrm>
            <a:off x="6376467" y="5196818"/>
            <a:ext cx="472008" cy="589640"/>
          </a:xfrm>
          <a:prstGeom prst="line">
            <a:avLst/>
          </a:prstGeom>
          <a:ln>
            <a:solidFill>
              <a:srgbClr val="F9B2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7471791" y="5196071"/>
            <a:ext cx="2687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latin typeface="Segoe UI Light" panose="020B0502040204020203" pitchFamily="34" charset="0"/>
                <a:cs typeface="Arial" panose="020B0604020202020204" pitchFamily="34" charset="0"/>
              </a:rPr>
              <a:t>Инвестиционная площадка «Ростовская»</a:t>
            </a:r>
          </a:p>
        </p:txBody>
      </p:sp>
      <p:cxnSp>
        <p:nvCxnSpPr>
          <p:cNvPr id="96" name="Прямая соединительная линия 95"/>
          <p:cNvCxnSpPr>
            <a:endCxn id="66" idx="7"/>
          </p:cNvCxnSpPr>
          <p:nvPr/>
        </p:nvCxnSpPr>
        <p:spPr>
          <a:xfrm flipH="1">
            <a:off x="6580317" y="2653756"/>
            <a:ext cx="1478497" cy="794088"/>
          </a:xfrm>
          <a:prstGeom prst="line">
            <a:avLst/>
          </a:prstGeom>
          <a:ln>
            <a:solidFill>
              <a:srgbClr val="F9B2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 flipV="1">
            <a:off x="6126894" y="3746027"/>
            <a:ext cx="4624047" cy="2"/>
          </a:xfrm>
          <a:prstGeom prst="line">
            <a:avLst/>
          </a:prstGeom>
          <a:ln>
            <a:solidFill>
              <a:srgbClr val="F9B2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7724104" y="3171494"/>
            <a:ext cx="2419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latin typeface="Segoe UI Light" panose="020B0502040204020203" pitchFamily="34" charset="0"/>
                <a:cs typeface="Arial" panose="020B0604020202020204" pitchFamily="34" charset="0"/>
              </a:rPr>
              <a:t>Промышленный парк «Мастер»</a:t>
            </a:r>
          </a:p>
        </p:txBody>
      </p:sp>
      <p:sp>
        <p:nvSpPr>
          <p:cNvPr id="106" name="Прямоугольник 105"/>
          <p:cNvSpPr/>
          <p:nvPr/>
        </p:nvSpPr>
        <p:spPr>
          <a:xfrm>
            <a:off x="10150922" y="3146374"/>
            <a:ext cx="545593" cy="546227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1" name="TextBox 110"/>
          <p:cNvSpPr txBox="1"/>
          <p:nvPr/>
        </p:nvSpPr>
        <p:spPr>
          <a:xfrm>
            <a:off x="1515806" y="4165634"/>
            <a:ext cx="2419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Segoe UI Light" panose="020B0502040204020203" pitchFamily="34" charset="0"/>
                <a:cs typeface="Arial" panose="020B0604020202020204" pitchFamily="34" charset="0"/>
              </a:rPr>
              <a:t>Индустриальный парк «Новоселки»</a:t>
            </a:r>
          </a:p>
        </p:txBody>
      </p:sp>
      <p:sp>
        <p:nvSpPr>
          <p:cNvPr id="112" name="Прямоугольник 111"/>
          <p:cNvSpPr/>
          <p:nvPr/>
        </p:nvSpPr>
        <p:spPr>
          <a:xfrm>
            <a:off x="1014590" y="4166441"/>
            <a:ext cx="519171" cy="517743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9" name="TextBox 108"/>
          <p:cNvSpPr txBox="1"/>
          <p:nvPr/>
        </p:nvSpPr>
        <p:spPr>
          <a:xfrm>
            <a:off x="485647" y="1150919"/>
            <a:ext cx="3138670" cy="830997"/>
          </a:xfrm>
          <a:prstGeom prst="rect">
            <a:avLst/>
          </a:prstGeom>
          <a:noFill/>
          <a:ln>
            <a:solidFill>
              <a:srgbClr val="F6932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F693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Планируется создание Особой Экономической Зоны (ОЭЗ) в городе Рыбинске</a:t>
            </a:r>
          </a:p>
        </p:txBody>
      </p:sp>
      <p:cxnSp>
        <p:nvCxnSpPr>
          <p:cNvPr id="113" name="Прямая соединительная линия 112"/>
          <p:cNvCxnSpPr>
            <a:endCxn id="64" idx="1"/>
          </p:cNvCxnSpPr>
          <p:nvPr/>
        </p:nvCxnSpPr>
        <p:spPr>
          <a:xfrm>
            <a:off x="3615785" y="1982066"/>
            <a:ext cx="1708541" cy="1103388"/>
          </a:xfrm>
          <a:prstGeom prst="line">
            <a:avLst/>
          </a:prstGeom>
          <a:ln>
            <a:solidFill>
              <a:srgbClr val="F693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8058814" y="2653135"/>
            <a:ext cx="2682211" cy="0"/>
          </a:xfrm>
          <a:prstGeom prst="line">
            <a:avLst/>
          </a:prstGeom>
          <a:ln>
            <a:solidFill>
              <a:srgbClr val="F9B2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60" idx="6"/>
          </p:cNvCxnSpPr>
          <p:nvPr/>
        </p:nvCxnSpPr>
        <p:spPr>
          <a:xfrm>
            <a:off x="7306444" y="4619604"/>
            <a:ext cx="3405554" cy="0"/>
          </a:xfrm>
          <a:prstGeom prst="line">
            <a:avLst/>
          </a:prstGeom>
          <a:ln>
            <a:solidFill>
              <a:srgbClr val="F9B2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851650" y="5780846"/>
            <a:ext cx="3860348" cy="0"/>
          </a:xfrm>
          <a:prstGeom prst="line">
            <a:avLst/>
          </a:prstGeom>
          <a:ln>
            <a:solidFill>
              <a:srgbClr val="F9B2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1014590" y="6343785"/>
            <a:ext cx="4752999" cy="0"/>
          </a:xfrm>
          <a:prstGeom prst="line">
            <a:avLst/>
          </a:prstGeom>
          <a:ln>
            <a:solidFill>
              <a:srgbClr val="F9B2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>
            <a:stCxn id="78" idx="0"/>
          </p:cNvCxnSpPr>
          <p:nvPr/>
        </p:nvCxnSpPr>
        <p:spPr>
          <a:xfrm flipH="1">
            <a:off x="4009050" y="3997455"/>
            <a:ext cx="2685778" cy="723713"/>
          </a:xfrm>
          <a:prstGeom prst="line">
            <a:avLst/>
          </a:prstGeom>
          <a:ln>
            <a:solidFill>
              <a:srgbClr val="F9B2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1030727" y="4730221"/>
            <a:ext cx="2978323" cy="0"/>
          </a:xfrm>
          <a:prstGeom prst="line">
            <a:avLst/>
          </a:prstGeom>
          <a:ln>
            <a:solidFill>
              <a:srgbClr val="F9B2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030727" y="2930725"/>
            <a:ext cx="2445637" cy="0"/>
          </a:xfrm>
          <a:prstGeom prst="line">
            <a:avLst/>
          </a:prstGeom>
          <a:ln>
            <a:solidFill>
              <a:srgbClr val="F9B2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endCxn id="65" idx="2"/>
          </p:cNvCxnSpPr>
          <p:nvPr/>
        </p:nvCxnSpPr>
        <p:spPr>
          <a:xfrm>
            <a:off x="3476364" y="2930725"/>
            <a:ext cx="1558524" cy="328110"/>
          </a:xfrm>
          <a:prstGeom prst="line">
            <a:avLst/>
          </a:prstGeom>
          <a:ln>
            <a:solidFill>
              <a:srgbClr val="F9B2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523480" y="3142379"/>
            <a:ext cx="2419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Индустриальный парк «Технопарк АРМ»</a:t>
            </a:r>
            <a:endParaRPr lang="ru-RU" sz="1600" dirty="0"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://qrcoder.ru/code/?https%3A%2F%2Fgisp.gov.ru%2Fgisip%2F%23%21ru%2Fparks%2Find%2F470%2F&amp;4&amp;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6" t="9304" r="9734" b="9557"/>
          <a:stretch/>
        </p:blipFill>
        <p:spPr bwMode="auto">
          <a:xfrm>
            <a:off x="1027775" y="3181031"/>
            <a:ext cx="507469" cy="50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Прямая соединительная линия 26"/>
          <p:cNvCxnSpPr/>
          <p:nvPr/>
        </p:nvCxnSpPr>
        <p:spPr>
          <a:xfrm>
            <a:off x="1021585" y="3727154"/>
            <a:ext cx="2454779" cy="0"/>
          </a:xfrm>
          <a:prstGeom prst="line">
            <a:avLst/>
          </a:prstGeom>
          <a:ln>
            <a:solidFill>
              <a:srgbClr val="F9B2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65" idx="4"/>
          </p:cNvCxnSpPr>
          <p:nvPr/>
        </p:nvCxnSpPr>
        <p:spPr>
          <a:xfrm flipH="1">
            <a:off x="3476364" y="3360399"/>
            <a:ext cx="1672364" cy="366755"/>
          </a:xfrm>
          <a:prstGeom prst="line">
            <a:avLst/>
          </a:prstGeom>
          <a:ln>
            <a:solidFill>
              <a:srgbClr val="F9B2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69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6">
            <a:extLst>
              <a:ext uri="{FF2B5EF4-FFF2-40B4-BE49-F238E27FC236}">
                <a16:creationId xmlns:a16="http://schemas.microsoft.com/office/drawing/2014/main" xmlns="" id="{047F0539-F27E-4B76-9188-93D5D42C46B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086381"/>
            <a:ext cx="27432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915661" y="1120681"/>
            <a:ext cx="2355443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915" tIns="60957" rIns="121915" bIns="60957" anchor="ctr">
            <a:spAutoFit/>
          </a:bodyPr>
          <a:lstStyle/>
          <a:p>
            <a:r>
              <a:rPr lang="ru-RU" sz="1600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 НА ПРИБЫЛЬ</a:t>
            </a:r>
          </a:p>
        </p:txBody>
      </p:sp>
      <p:sp>
        <p:nvSpPr>
          <p:cNvPr id="19" name="Прямоугольник 32"/>
          <p:cNvSpPr>
            <a:spLocks noChangeArrowheads="1"/>
          </p:cNvSpPr>
          <p:nvPr/>
        </p:nvSpPr>
        <p:spPr bwMode="auto">
          <a:xfrm>
            <a:off x="4516795" y="1120681"/>
            <a:ext cx="2672068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915" tIns="60957" rIns="121915" bIns="60957" anchor="ctr">
            <a:spAutoFit/>
          </a:bodyPr>
          <a:lstStyle/>
          <a:p>
            <a:r>
              <a:rPr lang="ru-RU" sz="1600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 НА ИМУЩЕСТВО</a:t>
            </a:r>
          </a:p>
        </p:txBody>
      </p:sp>
      <p:sp>
        <p:nvSpPr>
          <p:cNvPr id="20" name="Прямоугольник 32"/>
          <p:cNvSpPr>
            <a:spLocks noChangeArrowheads="1"/>
          </p:cNvSpPr>
          <p:nvPr/>
        </p:nvSpPr>
        <p:spPr bwMode="auto">
          <a:xfrm>
            <a:off x="8265376" y="1120681"/>
            <a:ext cx="2310559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915" tIns="60957" rIns="121915" bIns="60957" anchor="ctr">
            <a:spAutoFit/>
          </a:bodyPr>
          <a:lstStyle/>
          <a:p>
            <a:r>
              <a:rPr lang="ru-RU" sz="1600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ЗЕМЕЛЬНЫЙ НАЛОГ</a:t>
            </a:r>
          </a:p>
        </p:txBody>
      </p:sp>
      <p:pic>
        <p:nvPicPr>
          <p:cNvPr id="21" name="Picture 5" descr="D:\Проекты\_ЯО\2017_07_04 РЦИ\work\coins.pn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l="13429" t="7135" r="12861" b="20506"/>
          <a:stretch>
            <a:fillRect/>
          </a:stretch>
        </p:blipFill>
        <p:spPr bwMode="auto">
          <a:xfrm flipH="1">
            <a:off x="897615" y="1738227"/>
            <a:ext cx="652436" cy="640473"/>
          </a:xfrm>
          <a:prstGeom prst="rect">
            <a:avLst/>
          </a:prstGeom>
          <a:noFill/>
        </p:spPr>
      </p:pic>
      <p:pic>
        <p:nvPicPr>
          <p:cNvPr id="22" name="Picture 2" descr="D:\Проекты\_ЯО\2017_05_17 Меры\work\building.png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 l="13568" r="12780" b="13590"/>
          <a:stretch>
            <a:fillRect/>
          </a:stretch>
        </p:blipFill>
        <p:spPr bwMode="auto">
          <a:xfrm>
            <a:off x="4632581" y="1640535"/>
            <a:ext cx="555129" cy="651289"/>
          </a:xfrm>
          <a:prstGeom prst="rect">
            <a:avLst/>
          </a:prstGeom>
          <a:noFill/>
        </p:spPr>
      </p:pic>
      <p:pic>
        <p:nvPicPr>
          <p:cNvPr id="23" name="Picture 2" descr="D:\Проекты\_Я\2019_04_01 Инвестклимат ЯО\6779fdd118e0b1c28fae07cd5ebc3a1e.png"/>
          <p:cNvPicPr>
            <a:picLocks noChangeAspect="1" noChangeArrowheads="1"/>
          </p:cNvPicPr>
          <p:nvPr/>
        </p:nvPicPr>
        <p:blipFill>
          <a:blip r:embed="rId4" cstate="print">
            <a:grayscl/>
            <a:lum bright="50000"/>
          </a:blip>
          <a:srcRect/>
          <a:stretch>
            <a:fillRect/>
          </a:stretch>
        </p:blipFill>
        <p:spPr bwMode="auto">
          <a:xfrm>
            <a:off x="8305992" y="1637956"/>
            <a:ext cx="615125" cy="610105"/>
          </a:xfrm>
          <a:prstGeom prst="rect">
            <a:avLst/>
          </a:prstGeom>
          <a:noFill/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951699" y="1512898"/>
            <a:ext cx="3007780" cy="0"/>
          </a:xfrm>
          <a:prstGeom prst="line">
            <a:avLst/>
          </a:prstGeom>
          <a:ln w="6350">
            <a:solidFill>
              <a:srgbClr val="CCA8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619913" y="1512898"/>
            <a:ext cx="3111464" cy="0"/>
          </a:xfrm>
          <a:prstGeom prst="line">
            <a:avLst/>
          </a:prstGeom>
          <a:ln w="6350">
            <a:solidFill>
              <a:srgbClr val="CCA8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8345877" y="1512898"/>
            <a:ext cx="2928800" cy="0"/>
          </a:xfrm>
          <a:prstGeom prst="line">
            <a:avLst/>
          </a:prstGeom>
          <a:ln w="6350">
            <a:solidFill>
              <a:srgbClr val="CCA8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Таблица 26"/>
          <p:cNvGraphicFramePr>
            <a:graphicFrameLocks noGrp="1"/>
          </p:cNvGraphicFramePr>
          <p:nvPr>
            <p:extLst/>
          </p:nvPr>
        </p:nvGraphicFramePr>
        <p:xfrm>
          <a:off x="1680658" y="1619664"/>
          <a:ext cx="2304223" cy="731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20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321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solidFill>
                            <a:srgbClr val="8D1F09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ru-RU" sz="1600" b="0" dirty="0" smtClean="0">
                          <a:solidFill>
                            <a:srgbClr val="8D1F09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600" b="0" dirty="0">
                        <a:solidFill>
                          <a:srgbClr val="8D1F0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первые 5 лет</a:t>
                      </a:r>
                      <a:endParaRPr lang="ru-RU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solidFill>
                            <a:srgbClr val="8D1F09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r>
                        <a:rPr lang="ru-RU" sz="1600" b="0" dirty="0" smtClean="0">
                          <a:solidFill>
                            <a:srgbClr val="8D1F09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600" b="0" dirty="0">
                        <a:solidFill>
                          <a:srgbClr val="8D1F0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послед. 5 лет</a:t>
                      </a:r>
                      <a:endParaRPr lang="ru-RU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>
            <p:extLst/>
          </p:nvPr>
        </p:nvGraphicFramePr>
        <p:xfrm>
          <a:off x="5361573" y="1625254"/>
          <a:ext cx="2382506" cy="731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26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398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solidFill>
                            <a:srgbClr val="8D1F09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ru-RU" sz="1600" b="0" dirty="0" smtClean="0">
                          <a:solidFill>
                            <a:srgbClr val="8D1F09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600" b="0" dirty="0">
                        <a:solidFill>
                          <a:srgbClr val="8D1F0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первые 5 лет</a:t>
                      </a:r>
                      <a:endParaRPr lang="ru-RU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solidFill>
                            <a:srgbClr val="8D1F09"/>
                          </a:solidFill>
                          <a:latin typeface="Arial" pitchFamily="34" charset="0"/>
                          <a:cs typeface="Arial" pitchFamily="34" charset="0"/>
                        </a:rPr>
                        <a:t>1,1</a:t>
                      </a:r>
                      <a:r>
                        <a:rPr lang="ru-RU" sz="1600" b="0" dirty="0" smtClean="0">
                          <a:solidFill>
                            <a:srgbClr val="8D1F09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600" b="0" dirty="0">
                        <a:solidFill>
                          <a:srgbClr val="8D1F0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послед. 5 лет</a:t>
                      </a:r>
                      <a:endParaRPr lang="ru-RU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>
            <p:extLst/>
          </p:nvPr>
        </p:nvGraphicFramePr>
        <p:xfrm>
          <a:off x="9080589" y="1795515"/>
          <a:ext cx="2194091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06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434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solidFill>
                            <a:srgbClr val="8D1F09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ru-RU" sz="1600" b="0" dirty="0" smtClean="0">
                          <a:solidFill>
                            <a:srgbClr val="8D1F09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600" b="0" dirty="0">
                        <a:solidFill>
                          <a:srgbClr val="8D1F0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первые 3 года</a:t>
                      </a:r>
                      <a:endParaRPr lang="ru-RU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0" name="Прямоугольник 32"/>
          <p:cNvSpPr>
            <a:spLocks noChangeArrowheads="1"/>
          </p:cNvSpPr>
          <p:nvPr/>
        </p:nvSpPr>
        <p:spPr bwMode="auto">
          <a:xfrm>
            <a:off x="924535" y="2568490"/>
            <a:ext cx="2958284" cy="615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5" tIns="60957" rIns="121915" bIns="60957" anchor="ctr">
            <a:spAutoFit/>
          </a:bodyPr>
          <a:lstStyle/>
          <a:p>
            <a:r>
              <a:rPr lang="ru-RU" sz="1600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ОТЧИСЛЕНИЯ В СТРАХОВЫЕ ФОНДЫ</a:t>
            </a:r>
          </a:p>
        </p:txBody>
      </p:sp>
      <p:sp>
        <p:nvSpPr>
          <p:cNvPr id="31" name="Прямоугольник 32"/>
          <p:cNvSpPr>
            <a:spLocks noChangeArrowheads="1"/>
          </p:cNvSpPr>
          <p:nvPr/>
        </p:nvSpPr>
        <p:spPr bwMode="auto">
          <a:xfrm>
            <a:off x="4910141" y="2599264"/>
            <a:ext cx="6532120" cy="55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5" tIns="60957" rIns="121915" bIns="60957" anchor="ctr">
            <a:spAutoFit/>
          </a:bodyPr>
          <a:lstStyle/>
          <a:p>
            <a:r>
              <a:rPr lang="ru-RU" sz="1600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 НА ДОБЫЧУ ПОЛЕЗНЫХ ИСКОПАЕМЫХ</a:t>
            </a:r>
          </a:p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(коэффициент, характеризующий территорию добычи полезного ископаемого)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960572" y="3203526"/>
            <a:ext cx="3402301" cy="0"/>
          </a:xfrm>
          <a:prstGeom prst="line">
            <a:avLst/>
          </a:prstGeom>
          <a:ln w="6350">
            <a:solidFill>
              <a:srgbClr val="CCA8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5013263" y="3203526"/>
            <a:ext cx="6332989" cy="0"/>
          </a:xfrm>
          <a:prstGeom prst="line">
            <a:avLst/>
          </a:prstGeom>
          <a:ln w="6350">
            <a:solidFill>
              <a:srgbClr val="CCA8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Таблица 33"/>
          <p:cNvGraphicFramePr>
            <a:graphicFrameLocks noGrp="1"/>
          </p:cNvGraphicFramePr>
          <p:nvPr>
            <p:extLst/>
          </p:nvPr>
        </p:nvGraphicFramePr>
        <p:xfrm>
          <a:off x="1689529" y="3240898"/>
          <a:ext cx="2673344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37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496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solidFill>
                            <a:srgbClr val="8D1F09"/>
                          </a:solidFill>
                          <a:latin typeface="Arial" pitchFamily="34" charset="0"/>
                          <a:cs typeface="Arial" pitchFamily="34" charset="0"/>
                        </a:rPr>
                        <a:t>7,6</a:t>
                      </a:r>
                      <a:r>
                        <a:rPr lang="ru-RU" sz="1600" b="0" dirty="0" smtClean="0">
                          <a:solidFill>
                            <a:srgbClr val="8D1F09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600" b="0" dirty="0">
                        <a:solidFill>
                          <a:srgbClr val="8D1F0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 течение 10 лет*</a:t>
                      </a:r>
                      <a:endParaRPr lang="ru-RU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>
            <p:extLst/>
          </p:nvPr>
        </p:nvGraphicFramePr>
        <p:xfrm>
          <a:off x="5814189" y="3315882"/>
          <a:ext cx="4560614" cy="731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26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179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solidFill>
                            <a:srgbClr val="8D1F09"/>
                          </a:solidFill>
                          <a:latin typeface="Arial" pitchFamily="34" charset="0"/>
                          <a:cs typeface="Arial" pitchFamily="34" charset="0"/>
                        </a:rPr>
                        <a:t>от 0</a:t>
                      </a:r>
                      <a:endParaRPr lang="ru-RU" sz="1600" b="0" dirty="0">
                        <a:solidFill>
                          <a:srgbClr val="8D1F0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altLang="ru-RU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течение 24 налоговых периодов</a:t>
                      </a:r>
                      <a:endParaRPr lang="ru-RU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solidFill>
                            <a:srgbClr val="8D1F09"/>
                          </a:solidFill>
                          <a:latin typeface="Arial" pitchFamily="34" charset="0"/>
                          <a:cs typeface="Arial" pitchFamily="34" charset="0"/>
                        </a:rPr>
                        <a:t>до 1</a:t>
                      </a:r>
                      <a:endParaRPr lang="ru-RU" sz="1600" b="0" dirty="0">
                        <a:solidFill>
                          <a:srgbClr val="8D1F0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altLang="ru-RU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после 120-го налогового периода</a:t>
                      </a:r>
                      <a:endParaRPr lang="ru-RU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>
            <p:extLst/>
          </p:nvPr>
        </p:nvGraphicFramePr>
        <p:xfrm>
          <a:off x="1806559" y="3617067"/>
          <a:ext cx="2208243" cy="629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60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60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360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51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ОПС</a:t>
                      </a: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ОСС</a:t>
                      </a: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ОМ</a:t>
                      </a:r>
                      <a:endParaRPr lang="ru-RU" sz="13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8D1F09"/>
                          </a:solidFill>
                          <a:latin typeface="Arial" pitchFamily="34" charset="0"/>
                          <a:cs typeface="Arial" pitchFamily="34" charset="0"/>
                        </a:rPr>
                        <a:t>6%</a:t>
                      </a:r>
                      <a:endParaRPr lang="ru-RU" sz="1200" b="0" dirty="0">
                        <a:solidFill>
                          <a:srgbClr val="8D1F0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8D1F09"/>
                          </a:solidFill>
                          <a:latin typeface="Arial" pitchFamily="34" charset="0"/>
                          <a:cs typeface="Arial" pitchFamily="34" charset="0"/>
                        </a:rPr>
                        <a:t>1,5%</a:t>
                      </a: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8D1F09"/>
                          </a:solidFill>
                          <a:latin typeface="Arial" pitchFamily="34" charset="0"/>
                          <a:cs typeface="Arial" pitchFamily="34" charset="0"/>
                        </a:rPr>
                        <a:t>0,1%</a:t>
                      </a: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37" name="Picture 2" descr="D:\Проекты\_Я\2019_04_01 Инвестклимат ЯО\%.png"/>
          <p:cNvPicPr>
            <a:picLocks noChangeAspect="1" noChangeArrowheads="1"/>
          </p:cNvPicPr>
          <p:nvPr/>
        </p:nvPicPr>
        <p:blipFill>
          <a:blip r:embed="rId5" cstate="print">
            <a:grayscl/>
            <a:lum bright="50000"/>
          </a:blip>
          <a:srcRect/>
          <a:stretch>
            <a:fillRect/>
          </a:stretch>
        </p:blipFill>
        <p:spPr bwMode="auto">
          <a:xfrm>
            <a:off x="876451" y="3240899"/>
            <a:ext cx="697067" cy="663641"/>
          </a:xfrm>
          <a:prstGeom prst="rect">
            <a:avLst/>
          </a:prstGeom>
          <a:noFill/>
        </p:spPr>
      </p:pic>
      <p:pic>
        <p:nvPicPr>
          <p:cNvPr id="38" name="Picture 3" descr="D:\Проекты\_Я\2019_04_01 Инвестклимат ЯО\coal_cart_trolley_tain_track_fossil_lugger-512.png"/>
          <p:cNvPicPr>
            <a:picLocks noChangeAspect="1" noChangeArrowheads="1"/>
          </p:cNvPicPr>
          <p:nvPr/>
        </p:nvPicPr>
        <p:blipFill>
          <a:blip r:embed="rId6" cstate="print">
            <a:lum bright="50000"/>
          </a:blip>
          <a:srcRect/>
          <a:stretch>
            <a:fillRect/>
          </a:stretch>
        </p:blipFill>
        <p:spPr bwMode="auto">
          <a:xfrm>
            <a:off x="5023604" y="3387934"/>
            <a:ext cx="692613" cy="641208"/>
          </a:xfrm>
          <a:prstGeom prst="rect">
            <a:avLst/>
          </a:prstGeom>
          <a:noFill/>
        </p:spPr>
      </p:pic>
      <p:sp>
        <p:nvSpPr>
          <p:cNvPr id="39" name="Прямоугольник 38"/>
          <p:cNvSpPr/>
          <p:nvPr/>
        </p:nvSpPr>
        <p:spPr>
          <a:xfrm>
            <a:off x="9590809" y="4569470"/>
            <a:ext cx="1975696" cy="1839716"/>
          </a:xfrm>
          <a:prstGeom prst="rect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132379" tIns="66204" rIns="132379" bIns="66204" numCol="1" rtlCol="0" anchor="t" anchorCtr="0" compatLnSpc="1">
            <a:prstTxWarp prst="textNoShape">
              <a:avLst/>
            </a:prstTxWarp>
          </a:bodyPr>
          <a:lstStyle/>
          <a:p>
            <a:pPr algn="ctr" defTabSz="1509997"/>
            <a:r>
              <a:rPr lang="ru-RU" sz="1867" b="1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Зона ТОР:</a:t>
            </a:r>
          </a:p>
          <a:p>
            <a:pPr algn="ctr" defTabSz="1509997"/>
            <a:endParaRPr lang="ru-RU" sz="3067" dirty="0">
              <a:solidFill>
                <a:prstClr val="black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9965712" y="4956262"/>
            <a:ext cx="1222632" cy="369326"/>
          </a:xfrm>
          <a:prstGeom prst="rect">
            <a:avLst/>
          </a:prstGeom>
        </p:spPr>
        <p:txBody>
          <a:bodyPr wrap="none" lIns="121915" tIns="60957" rIns="121915" bIns="60957">
            <a:spAutoFit/>
          </a:bodyPr>
          <a:lstStyle/>
          <a:p>
            <a:pPr defTabSz="1233361">
              <a:defRPr/>
            </a:pPr>
            <a:r>
              <a:rPr lang="ru-RU" sz="16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г. ТУТАЕВ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9605568" y="5359810"/>
            <a:ext cx="1948793" cy="369326"/>
          </a:xfrm>
          <a:prstGeom prst="rect">
            <a:avLst/>
          </a:prstGeom>
        </p:spPr>
        <p:txBody>
          <a:bodyPr wrap="none" lIns="121915" tIns="60957" rIns="121915" bIns="60957">
            <a:spAutoFit/>
          </a:bodyPr>
          <a:lstStyle/>
          <a:p>
            <a:pPr defTabSz="1233361">
              <a:defRPr/>
            </a:pPr>
            <a:r>
              <a:rPr lang="ru-RU" sz="16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г. ГАВРИЛОВ-ЯМ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9932624" y="5805506"/>
            <a:ext cx="1289958" cy="369326"/>
          </a:xfrm>
          <a:prstGeom prst="rect">
            <a:avLst/>
          </a:prstGeom>
        </p:spPr>
        <p:txBody>
          <a:bodyPr wrap="none" lIns="121915" tIns="60957" rIns="121915" bIns="60957">
            <a:spAutoFit/>
          </a:bodyPr>
          <a:lstStyle/>
          <a:p>
            <a:pPr defTabSz="1233361">
              <a:defRPr/>
            </a:pPr>
            <a:r>
              <a:rPr lang="ru-RU" sz="16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г. РОСТОВ</a:t>
            </a:r>
          </a:p>
        </p:txBody>
      </p:sp>
      <p:graphicFrame>
        <p:nvGraphicFramePr>
          <p:cNvPr id="43" name="Таблица 42"/>
          <p:cNvGraphicFramePr>
            <a:graphicFrameLocks noGrp="1"/>
          </p:cNvGraphicFramePr>
          <p:nvPr>
            <p:extLst/>
          </p:nvPr>
        </p:nvGraphicFramePr>
        <p:xfrm>
          <a:off x="431374" y="4572160"/>
          <a:ext cx="8928991" cy="183702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9289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476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ОСНОВНЫЕ ТРЕБОВАНИЯ К РЕЗИДЕНТАМ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146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Регистрация и осуществление деятельности на территории ТОР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379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Реализация инвестиционного проекта: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Соответствие разрешенным на ТОР видам </a:t>
                      </a:r>
                      <a:r>
                        <a:rPr kumimoji="0" lang="ru-RU" sz="13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экономичсекой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деятельности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Объем капвложений </a:t>
                      </a: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2,5 млн. руб.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Новых рабочих мест – </a:t>
                      </a: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 ед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(для вновь созданных организаций), более 10 ед. – для действующих организаций, но не менее среднесписочной численности работников за последние 3 года 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352028" y="4295698"/>
            <a:ext cx="5184576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33" i="1" dirty="0">
                <a:latin typeface="Arial" panose="020B0604020202020204" pitchFamily="34" charset="0"/>
                <a:cs typeface="Arial" panose="020B0604020202020204" pitchFamily="34" charset="0"/>
              </a:rPr>
              <a:t>Для инвесторов, получивших статус резидента в первые 3 года существования ТОР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72956" y="136478"/>
            <a:ext cx="813329" cy="830997"/>
          </a:xfrm>
          <a:prstGeom prst="rect">
            <a:avLst/>
          </a:prstGeom>
          <a:solidFill>
            <a:srgbClr val="FDC24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Segoe UI Light" panose="020B0502040204020203" pitchFamily="34" charset="0"/>
              </a:rPr>
              <a:t>09</a:t>
            </a:r>
            <a:endParaRPr lang="ru-RU" sz="4800" dirty="0">
              <a:latin typeface="Segoe UI Light" panose="020B050204020402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167848" y="245624"/>
            <a:ext cx="946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Segoe UI Light" panose="020B0502040204020203" pitchFamily="34" charset="0"/>
              </a:rPr>
              <a:t>Территории опережающего развития Ярославской </a:t>
            </a:r>
            <a:r>
              <a:rPr lang="ru-RU" sz="2800" dirty="0">
                <a:latin typeface="Segoe UI Light" panose="020B0502040204020203" pitchFamily="34" charset="0"/>
              </a:rPr>
              <a:t>области</a:t>
            </a: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1201789" y="830399"/>
            <a:ext cx="10293331" cy="0"/>
          </a:xfrm>
          <a:prstGeom prst="line">
            <a:avLst/>
          </a:prstGeom>
          <a:ln>
            <a:solidFill>
              <a:srgbClr val="FDC2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372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1746</TotalTime>
  <Words>1178</Words>
  <Application>Microsoft Office PowerPoint</Application>
  <PresentationFormat>Широкоэкранный</PresentationFormat>
  <Paragraphs>300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Arial Narrow</vt:lpstr>
      <vt:lpstr>Calibri</vt:lpstr>
      <vt:lpstr>Calibri Light</vt:lpstr>
      <vt:lpstr>LilyUPC</vt:lpstr>
      <vt:lpstr>Segoe UI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титул</dc:title>
  <dc:creator>10</dc:creator>
  <cp:lastModifiedBy>Ксения Подгорнова</cp:lastModifiedBy>
  <cp:revision>158</cp:revision>
  <dcterms:created xsi:type="dcterms:W3CDTF">2022-06-10T12:44:51Z</dcterms:created>
  <dcterms:modified xsi:type="dcterms:W3CDTF">2023-06-05T05:47:44Z</dcterms:modified>
</cp:coreProperties>
</file>