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4"/>
  </p:notesMasterIdLst>
  <p:handoutMasterIdLst>
    <p:handoutMasterId r:id="rId15"/>
  </p:handoutMasterIdLst>
  <p:sldIdLst>
    <p:sldId id="450" r:id="rId2"/>
    <p:sldId id="639" r:id="rId3"/>
    <p:sldId id="630" r:id="rId4"/>
    <p:sldId id="637" r:id="rId5"/>
    <p:sldId id="634" r:id="rId6"/>
    <p:sldId id="632" r:id="rId7"/>
    <p:sldId id="622" r:id="rId8"/>
    <p:sldId id="628" r:id="rId9"/>
    <p:sldId id="624" r:id="rId10"/>
    <p:sldId id="638" r:id="rId11"/>
    <p:sldId id="627" r:id="rId12"/>
    <p:sldId id="623" r:id="rId13"/>
  </p:sldIdLst>
  <p:sldSz cx="9906000" cy="6858000" type="A4"/>
  <p:notesSz cx="6797675" cy="987425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" initials="EVG" lastIdx="1" clrIdx="0">
    <p:extLst>
      <p:ext uri="{19B8F6BF-5375-455C-9EA6-DF929625EA0E}">
        <p15:presenceInfo xmlns:p15="http://schemas.microsoft.com/office/powerpoint/2012/main" userId="EV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5050"/>
    <a:srgbClr val="FFE38B"/>
    <a:srgbClr val="E9E7EA"/>
    <a:srgbClr val="FAFCFF"/>
    <a:srgbClr val="9A0000"/>
    <a:srgbClr val="680000"/>
    <a:srgbClr val="5EDA85"/>
    <a:srgbClr val="FFB7B7"/>
    <a:srgbClr val="E04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893" autoAdjust="0"/>
  </p:normalViewPr>
  <p:slideViewPr>
    <p:cSldViewPr snapToGrid="0">
      <p:cViewPr varScale="1">
        <p:scale>
          <a:sx n="105" d="100"/>
          <a:sy n="105" d="100"/>
        </p:scale>
        <p:origin x="1914" y="102"/>
      </p:cViewPr>
      <p:guideLst>
        <p:guide orient="horz" pos="93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3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2A115-2AF6-482C-AFF8-C0E69687FDC2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8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378488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CACED-6199-4FCC-922E-AB844ABBA0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5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304B-A5E0-43BB-9B6F-B70FD2FE606D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F7BAA-8492-42C4-AFAB-F7C5C9EE4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9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4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0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8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7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9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7BAA-8492-42C4-AFAB-F7C5C9EE42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8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3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48FE-F83F-4C32-9FD6-E45720E8AC5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9D26-332D-45D4-A421-D19C7B0E5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1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17.png"/><Relationship Id="rId2" Type="http://schemas.openxmlformats.org/officeDocument/2006/relationships/tags" Target="../tags/tag13.xml"/><Relationship Id="rId16" Type="http://schemas.openxmlformats.org/officeDocument/2006/relationships/image" Target="../media/image16.jp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1.xml"/><Relationship Id="rId19" Type="http://schemas.openxmlformats.org/officeDocument/2006/relationships/image" Target="../media/image18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194" y="363773"/>
            <a:ext cx="4285258" cy="460101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89438" y="805930"/>
            <a:ext cx="9192016" cy="4158857"/>
          </a:xfrm>
          <a:prstGeom prst="rect">
            <a:avLst/>
          </a:prstGeom>
        </p:spPr>
        <p:txBody>
          <a:bodyPr vert="horz" lIns="80486" tIns="40244" rIns="80486" bIns="40244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74942-A95D-4793-B1B2-3AC9DBB4FEDD}"/>
              </a:ext>
            </a:extLst>
          </p:cNvPr>
          <p:cNvSpPr txBox="1"/>
          <p:nvPr/>
        </p:nvSpPr>
        <p:spPr>
          <a:xfrm>
            <a:off x="2912496" y="4750363"/>
            <a:ext cx="346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5">
                    <a:lumMod val="50000"/>
                  </a:schemeClr>
                </a:solidFill>
              </a:rPr>
              <a:t>ЭДКП</a:t>
            </a:r>
          </a:p>
        </p:txBody>
      </p:sp>
    </p:spTree>
    <p:extLst>
      <p:ext uri="{BB962C8B-B14F-4D97-AF65-F5344CB8AC3E}">
        <p14:creationId xmlns:p14="http://schemas.microsoft.com/office/powerpoint/2010/main" val="3607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FFE8C6-A33D-4DF2-AADB-38CE36C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9658" y="521558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811F62-4FCC-4CE0-96A2-146BD6D8274A}"/>
              </a:ext>
            </a:extLst>
          </p:cNvPr>
          <p:cNvSpPr/>
          <p:nvPr/>
        </p:nvSpPr>
        <p:spPr>
          <a:xfrm>
            <a:off x="295905" y="1410616"/>
            <a:ext cx="2869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Дистрибьютор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(продавец ТС и СМ ) 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5A1121B-B4AA-4EA4-A55A-C47810E69D88}"/>
              </a:ext>
            </a:extLst>
          </p:cNvPr>
          <p:cNvSpPr/>
          <p:nvPr/>
        </p:nvSpPr>
        <p:spPr>
          <a:xfrm>
            <a:off x="30557" y="5299320"/>
            <a:ext cx="3475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Приемка и передача ТС и СМ сотрудником ЛД с применением Электронного осмотра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A10634-E62F-400C-A2EB-937E35F3A9F6}"/>
              </a:ext>
            </a:extLst>
          </p:cNvPr>
          <p:cNvSpPr/>
          <p:nvPr/>
        </p:nvSpPr>
        <p:spPr>
          <a:xfrm>
            <a:off x="7061777" y="1545708"/>
            <a:ext cx="2785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Лизингодатель (ЛД) </a:t>
            </a:r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D64DB9B-DAC7-4755-86DE-3F437BB87823}"/>
              </a:ext>
            </a:extLst>
          </p:cNvPr>
          <p:cNvSpPr/>
          <p:nvPr/>
        </p:nvSpPr>
        <p:spPr>
          <a:xfrm>
            <a:off x="269765" y="425731"/>
            <a:ext cx="9116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Оформление ЭДКП в схеме лизинговой сделки со сменой собственника ТС и СМ.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6175B1E-0D66-4525-9E1E-729692EE8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912" y="5435288"/>
            <a:ext cx="1577261" cy="1057285"/>
          </a:xfrm>
          <a:prstGeom prst="rect">
            <a:avLst/>
          </a:prstGeom>
        </p:spPr>
      </p:pic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D3B1ECB5-5CB0-4F8F-9DD7-EBF7985270C3}"/>
              </a:ext>
            </a:extLst>
          </p:cNvPr>
          <p:cNvSpPr/>
          <p:nvPr/>
        </p:nvSpPr>
        <p:spPr>
          <a:xfrm rot="7821267">
            <a:off x="5519575" y="4544084"/>
            <a:ext cx="3908842" cy="278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C402D2F7-EB4B-4372-B196-9217A2B2CE77}"/>
              </a:ext>
            </a:extLst>
          </p:cNvPr>
          <p:cNvSpPr/>
          <p:nvPr/>
        </p:nvSpPr>
        <p:spPr>
          <a:xfrm>
            <a:off x="2734171" y="2501360"/>
            <a:ext cx="5002823" cy="255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30BC8C9D-B150-48AD-B742-AA6D6FD1DAD9}"/>
              </a:ext>
            </a:extLst>
          </p:cNvPr>
          <p:cNvSpPr/>
          <p:nvPr/>
        </p:nvSpPr>
        <p:spPr>
          <a:xfrm rot="2487837">
            <a:off x="391699" y="4513073"/>
            <a:ext cx="4558036" cy="255979"/>
          </a:xfrm>
          <a:prstGeom prst="rightArrow">
            <a:avLst>
              <a:gd name="adj1" fmla="val 435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FD9017E-9A8D-4DE0-ADFA-0FFDE51A8425}"/>
              </a:ext>
            </a:extLst>
          </p:cNvPr>
          <p:cNvSpPr/>
          <p:nvPr/>
        </p:nvSpPr>
        <p:spPr>
          <a:xfrm>
            <a:off x="3366224" y="1915040"/>
            <a:ext cx="377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Электронный договор купли продажи (поставки ТС и СМ) </a:t>
            </a:r>
            <a:endParaRPr lang="ru-RU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169E365-876F-4D30-BE6A-E201074E0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527" y="3901240"/>
            <a:ext cx="1779052" cy="106236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AA499C9-9186-4D53-A734-AB3A4F7D9253}"/>
              </a:ext>
            </a:extLst>
          </p:cNvPr>
          <p:cNvSpPr/>
          <p:nvPr/>
        </p:nvSpPr>
        <p:spPr>
          <a:xfrm>
            <a:off x="3922470" y="5033614"/>
            <a:ext cx="275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Лизингополучатель </a:t>
            </a:r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033F7B46-902E-4108-8FB1-74AE9C5F0AE8}"/>
              </a:ext>
            </a:extLst>
          </p:cNvPr>
          <p:cNvSpPr/>
          <p:nvPr/>
        </p:nvSpPr>
        <p:spPr>
          <a:xfrm>
            <a:off x="6757302" y="5350254"/>
            <a:ext cx="3207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Электронный договор лизингодателя с лизингополучателем</a:t>
            </a:r>
            <a:endParaRPr lang="ru-RU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38763ED-2A02-4181-A25B-C69C1A95B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712" y="1949603"/>
            <a:ext cx="1461513" cy="148019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5485650-C989-4903-8584-E0CB5833F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13" y="2009299"/>
            <a:ext cx="2750258" cy="12308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E0B64F8-4CBA-40DF-BEC3-843000AC8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832" y="2840133"/>
            <a:ext cx="3499701" cy="1899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3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87C5A-06DC-4D2B-8848-EE984DAF5B50}"/>
              </a:ext>
            </a:extLst>
          </p:cNvPr>
          <p:cNvSpPr/>
          <p:nvPr/>
        </p:nvSpPr>
        <p:spPr>
          <a:xfrm>
            <a:off x="286529" y="3518175"/>
            <a:ext cx="9137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Интеграция системы предприятий и системы ЭДКП . Перевод в электронный вид всех сопровождающих сделку документов 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заверенных ЭП.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FFE8C6-A33D-4DF2-AADB-38CE36C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9658" y="521558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71DCF2-E24A-4C06-B793-6B59E3D98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7" y="2186819"/>
            <a:ext cx="896749" cy="8468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23978-CB4A-42A0-993C-693BB7130276}"/>
              </a:ext>
            </a:extLst>
          </p:cNvPr>
          <p:cNvSpPr/>
          <p:nvPr/>
        </p:nvSpPr>
        <p:spPr>
          <a:xfrm>
            <a:off x="2062083" y="319330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7BF775-9713-48CA-81BC-D5CA8D3E83E8}"/>
              </a:ext>
            </a:extLst>
          </p:cNvPr>
          <p:cNvSpPr/>
          <p:nvPr/>
        </p:nvSpPr>
        <p:spPr>
          <a:xfrm>
            <a:off x="225314" y="1612702"/>
            <a:ext cx="207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Производитель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298B51-5B42-4678-93B4-28EF04422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7" y="2146913"/>
            <a:ext cx="797391" cy="286984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7A06B02F-3E8C-40B1-88CB-AA262F9C9D09}"/>
              </a:ext>
            </a:extLst>
          </p:cNvPr>
          <p:cNvSpPr/>
          <p:nvPr/>
        </p:nvSpPr>
        <p:spPr>
          <a:xfrm>
            <a:off x="2108177" y="1922510"/>
            <a:ext cx="665861" cy="219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C811F62-4FCC-4CE0-96A2-146BD6D8274A}"/>
              </a:ext>
            </a:extLst>
          </p:cNvPr>
          <p:cNvSpPr/>
          <p:nvPr/>
        </p:nvSpPr>
        <p:spPr>
          <a:xfrm>
            <a:off x="2795050" y="1581617"/>
            <a:ext cx="198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Дистрибьютор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67768F-50B4-40C1-A197-6FA898D3E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426" y="1942381"/>
            <a:ext cx="1410123" cy="105728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545A989-8D1E-46D8-A405-E61A3086864D}"/>
              </a:ext>
            </a:extLst>
          </p:cNvPr>
          <p:cNvSpPr/>
          <p:nvPr/>
        </p:nvSpPr>
        <p:spPr>
          <a:xfrm>
            <a:off x="5691653" y="1531896"/>
            <a:ext cx="102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Дилер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9E4A87-A1D1-4187-BBFD-D7B562FD8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7432" y="2017843"/>
            <a:ext cx="1329259" cy="995631"/>
          </a:xfrm>
          <a:prstGeom prst="rect">
            <a:avLst/>
          </a:prstGeom>
        </p:spPr>
      </p:pic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0222B253-1A9B-41DE-813C-166090923E11}"/>
              </a:ext>
            </a:extLst>
          </p:cNvPr>
          <p:cNvSpPr/>
          <p:nvPr/>
        </p:nvSpPr>
        <p:spPr>
          <a:xfrm>
            <a:off x="4629706" y="1882646"/>
            <a:ext cx="645246" cy="2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5A1121B-B4AA-4EA4-A55A-C47810E69D88}"/>
              </a:ext>
            </a:extLst>
          </p:cNvPr>
          <p:cNvSpPr/>
          <p:nvPr/>
        </p:nvSpPr>
        <p:spPr>
          <a:xfrm>
            <a:off x="4634357" y="3127029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C157BA-A0BB-4F16-A2B5-FF690B4D8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73" y="2175319"/>
            <a:ext cx="896749" cy="84681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5A10634-E62F-400C-A2EB-937E35F3A9F6}"/>
              </a:ext>
            </a:extLst>
          </p:cNvPr>
          <p:cNvSpPr/>
          <p:nvPr/>
        </p:nvSpPr>
        <p:spPr>
          <a:xfrm>
            <a:off x="8100564" y="1568893"/>
            <a:ext cx="121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Клиент</a:t>
            </a:r>
            <a:endParaRPr lang="ru-RU" dirty="0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4FB90A4D-847A-4681-9B5A-23262276AA44}"/>
              </a:ext>
            </a:extLst>
          </p:cNvPr>
          <p:cNvSpPr/>
          <p:nvPr/>
        </p:nvSpPr>
        <p:spPr>
          <a:xfrm>
            <a:off x="2716762" y="5311296"/>
            <a:ext cx="645246" cy="2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9BCE0A4-C04F-4C34-BF53-2F00A9697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57" y="2118993"/>
            <a:ext cx="896749" cy="84681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DBB973-3195-45EA-82B8-23A39FA47B0B}"/>
              </a:ext>
            </a:extLst>
          </p:cNvPr>
          <p:cNvSpPr/>
          <p:nvPr/>
        </p:nvSpPr>
        <p:spPr>
          <a:xfrm>
            <a:off x="6999532" y="3083148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0FD284-A664-4E6B-B404-79C6321B8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7906" y="1915945"/>
            <a:ext cx="1577261" cy="10572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735DCB-DDFC-4EC9-B348-560DC04BDC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705" y="2162028"/>
            <a:ext cx="1234650" cy="83379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D64DB9B-DAC7-4755-86DE-3F437BB87823}"/>
              </a:ext>
            </a:extLst>
          </p:cNvPr>
          <p:cNvSpPr/>
          <p:nvPr/>
        </p:nvSpPr>
        <p:spPr>
          <a:xfrm>
            <a:off x="177188" y="359871"/>
            <a:ext cx="8852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Заключение эксклюзивных договорных отношений по оформлению ЭДКП полного цикла продажи ТС. Использование ЭДКП при реализации новых и подержанных автомобилей. 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BA6214-A38D-41C7-AEA8-6832BF2D6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30" y="5073398"/>
            <a:ext cx="896749" cy="8468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E24E1FF-AE6B-462C-AD64-75B0A3113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686" y="4836242"/>
            <a:ext cx="1410123" cy="105728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A80294A-235F-468C-AA1D-482AA6959D5F}"/>
              </a:ext>
            </a:extLst>
          </p:cNvPr>
          <p:cNvSpPr/>
          <p:nvPr/>
        </p:nvSpPr>
        <p:spPr>
          <a:xfrm>
            <a:off x="3806981" y="4403176"/>
            <a:ext cx="1303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Дилер 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6175B1E-0D66-4525-9E1E-729692EE82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97" y="4880341"/>
            <a:ext cx="1577261" cy="1057285"/>
          </a:xfrm>
          <a:prstGeom prst="rect">
            <a:avLst/>
          </a:prstGeom>
        </p:spPr>
      </p:pic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D9824084-2C4A-413F-B240-AF116388FA59}"/>
              </a:ext>
            </a:extLst>
          </p:cNvPr>
          <p:cNvSpPr/>
          <p:nvPr/>
        </p:nvSpPr>
        <p:spPr>
          <a:xfrm>
            <a:off x="7283020" y="1942203"/>
            <a:ext cx="645246" cy="2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ACC388A-2326-4BDF-B392-BCC82814B16B}"/>
              </a:ext>
            </a:extLst>
          </p:cNvPr>
          <p:cNvSpPr/>
          <p:nvPr/>
        </p:nvSpPr>
        <p:spPr>
          <a:xfrm>
            <a:off x="1205810" y="4454803"/>
            <a:ext cx="121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Клиент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A57F73-C055-473D-A302-62A04E49C5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8651" y="6006531"/>
            <a:ext cx="957155" cy="49991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C72BD0B-5C11-4B60-9089-6AB1D5604D18}"/>
              </a:ext>
            </a:extLst>
          </p:cNvPr>
          <p:cNvSpPr/>
          <p:nvPr/>
        </p:nvSpPr>
        <p:spPr>
          <a:xfrm>
            <a:off x="5040072" y="600830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  <a:endParaRPr lang="ru-RU" dirty="0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A3C906BB-F4FD-4A40-8838-07196D0DD478}"/>
              </a:ext>
            </a:extLst>
          </p:cNvPr>
          <p:cNvSpPr/>
          <p:nvPr/>
        </p:nvSpPr>
        <p:spPr>
          <a:xfrm>
            <a:off x="2701884" y="4836242"/>
            <a:ext cx="645246" cy="2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A6FBF4C-288F-4FBF-A9E8-CFFAA35CA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332" y="4853873"/>
            <a:ext cx="1577261" cy="1057285"/>
          </a:xfrm>
          <a:prstGeom prst="rect">
            <a:avLst/>
          </a:prstGeom>
        </p:spPr>
      </p:pic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474CF5EF-CC94-4BD5-9F12-84371BB5BD24}"/>
              </a:ext>
            </a:extLst>
          </p:cNvPr>
          <p:cNvSpPr/>
          <p:nvPr/>
        </p:nvSpPr>
        <p:spPr>
          <a:xfrm>
            <a:off x="5134561" y="4821403"/>
            <a:ext cx="645246" cy="2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762B5AD-0F4D-4081-AE09-46C5B3651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25" y="5042337"/>
            <a:ext cx="896749" cy="846814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A9D764E-304A-4DC0-97E1-5CA0DCE499F7}"/>
              </a:ext>
            </a:extLst>
          </p:cNvPr>
          <p:cNvSpPr/>
          <p:nvPr/>
        </p:nvSpPr>
        <p:spPr>
          <a:xfrm>
            <a:off x="6206030" y="4433044"/>
            <a:ext cx="121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Клиент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4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91D66-80A1-423D-9289-C9F981B1064D}"/>
              </a:ext>
            </a:extLst>
          </p:cNvPr>
          <p:cNvSpPr/>
          <p:nvPr/>
        </p:nvSpPr>
        <p:spPr>
          <a:xfrm>
            <a:off x="0" y="933624"/>
            <a:ext cx="6829826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127000" indent="-28575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Заключение договора на сервис ЭДКП.</a:t>
            </a:r>
          </a:p>
          <a:p>
            <a:pPr marL="539750" marR="127000" indent="-28575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Тестирование сервиса.</a:t>
            </a:r>
          </a:p>
          <a:p>
            <a:pPr marL="539750" marR="127000" indent="-28575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Взаимодействие системы ЭДКП с системами заказчика.</a:t>
            </a:r>
          </a:p>
          <a:p>
            <a:pPr marL="539750" marR="127000" indent="-28575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Вопросы / пожелания /предложения . 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796AEF46-63A6-4FFA-A12E-4E7DC831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735" y="1382709"/>
            <a:ext cx="2878574" cy="30906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2DD45-634B-4077-94E5-CBC4A0E58CA6}"/>
              </a:ext>
            </a:extLst>
          </p:cNvPr>
          <p:cNvSpPr txBox="1"/>
          <p:nvPr/>
        </p:nvSpPr>
        <p:spPr>
          <a:xfrm>
            <a:off x="5935556" y="4595876"/>
            <a:ext cx="3970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Мельников Андрей Леонидович</a:t>
            </a:r>
          </a:p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тел.: +7 (495) 540-46-74(доб.909)</a:t>
            </a:r>
          </a:p>
          <a:p>
            <a:b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melnikov.a@elpts.ru</a:t>
            </a:r>
            <a:endParaRPr lang="ru-RU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46C7B7C1-8713-4F1D-B9C4-AA382F3DDFA1}"/>
              </a:ext>
            </a:extLst>
          </p:cNvPr>
          <p:cNvSpPr/>
          <p:nvPr/>
        </p:nvSpPr>
        <p:spPr>
          <a:xfrm>
            <a:off x="1257356" y="4463140"/>
            <a:ext cx="1325459" cy="1178574"/>
          </a:xfrm>
          <a:prstGeom prst="chevron">
            <a:avLst>
              <a:gd name="adj" fmla="val 54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EFA2BC13-7EBC-4FE6-8FCA-4FCADF80AA51}"/>
              </a:ext>
            </a:extLst>
          </p:cNvPr>
          <p:cNvSpPr/>
          <p:nvPr/>
        </p:nvSpPr>
        <p:spPr>
          <a:xfrm>
            <a:off x="2420572" y="4463140"/>
            <a:ext cx="1325459" cy="1178574"/>
          </a:xfrm>
          <a:prstGeom prst="chevron">
            <a:avLst>
              <a:gd name="adj" fmla="val 54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ABDF97-79C1-4D3C-86B8-7DF21C78B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74" y="4463140"/>
            <a:ext cx="1359526" cy="1188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5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87C5A-06DC-4D2B-8848-EE984DAF5B50}"/>
              </a:ext>
            </a:extLst>
          </p:cNvPr>
          <p:cNvSpPr/>
          <p:nvPr/>
        </p:nvSpPr>
        <p:spPr>
          <a:xfrm>
            <a:off x="272240" y="852673"/>
            <a:ext cx="854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6565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Проведение электронного осмотра автомобиля, с занесением фото и видео данных в систему ЭДКП.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FFE8C6-A33D-4DF2-AADB-38CE36C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9658" y="521558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A323F1-63E3-4AEE-A955-FD028686F10E}"/>
              </a:ext>
            </a:extLst>
          </p:cNvPr>
          <p:cNvSpPr txBox="1"/>
          <p:nvPr/>
        </p:nvSpPr>
        <p:spPr>
          <a:xfrm>
            <a:off x="1077795" y="5404168"/>
            <a:ext cx="520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Контроль объекта в кадре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Распознавание гос. знаков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Распознавание маркировочных обозначений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Определение геолокации объекта.  </a:t>
            </a:r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AD271D9A-36B8-4BBF-91AE-40DDC0EE1FA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835846" y="5438565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00B654B3-9A56-4B04-86A3-DF82521CB1B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19945" y="5658436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25A0DAB2-1E0C-4903-B864-ABE8A817D70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05023" y="5854490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5C6CF525-657C-4615-9A2E-39617C5885A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805023" y="6094750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39CE5-E4A8-47A8-AB51-2E65EF32A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66" y="1752386"/>
            <a:ext cx="1552772" cy="29399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25150C-A890-43AE-B479-C8100C4E1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3924" y="1611751"/>
            <a:ext cx="1552772" cy="30520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68D331-A1BE-4616-B001-EFBEA80DC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4349" y="2137536"/>
            <a:ext cx="2890160" cy="13194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F03DD2D-5D7F-4B9E-836A-FA3656FBB3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8104" y="3767868"/>
            <a:ext cx="2846405" cy="1303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A23DF3-BF60-4BC0-8779-747C7C01B8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376" y="1549807"/>
            <a:ext cx="2845591" cy="1303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3401C4-0C18-4F01-B48D-3B967A523D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6000" y="3164435"/>
            <a:ext cx="2824457" cy="13037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39DF58-93B1-4808-A1B5-1CCBA89B48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4051" y="4852258"/>
            <a:ext cx="2846405" cy="1318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2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87C5A-06DC-4D2B-8848-EE984DAF5B50}"/>
              </a:ext>
            </a:extLst>
          </p:cNvPr>
          <p:cNvSpPr/>
          <p:nvPr/>
        </p:nvSpPr>
        <p:spPr>
          <a:xfrm>
            <a:off x="272240" y="852673"/>
            <a:ext cx="854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6565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Проведение электронного осмотра автомобиля, с занесением фото и видео данных в систему ЭДКП.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FFE8C6-A33D-4DF2-AADB-38CE36C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9658" y="521558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23978-CB4A-42A0-993C-693BB7130276}"/>
              </a:ext>
            </a:extLst>
          </p:cNvPr>
          <p:cNvSpPr/>
          <p:nvPr/>
        </p:nvSpPr>
        <p:spPr>
          <a:xfrm>
            <a:off x="6284089" y="1709095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Результаты осмотра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7BF775-9713-48CA-81BC-D5CA8D3E83E8}"/>
              </a:ext>
            </a:extLst>
          </p:cNvPr>
          <p:cNvSpPr/>
          <p:nvPr/>
        </p:nvSpPr>
        <p:spPr>
          <a:xfrm>
            <a:off x="369901" y="1709095"/>
            <a:ext cx="262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Осмотр автомобиля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4D4883-5593-4123-9517-D06411209C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7686" y="2042853"/>
            <a:ext cx="2640465" cy="3785445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EC1194C-7E60-4AF8-9978-FB954C8F8E09}"/>
              </a:ext>
            </a:extLst>
          </p:cNvPr>
          <p:cNvSpPr/>
          <p:nvPr/>
        </p:nvSpPr>
        <p:spPr>
          <a:xfrm>
            <a:off x="3475374" y="1744694"/>
            <a:ext cx="2063780" cy="305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A323F1-63E3-4AEE-A955-FD028686F10E}"/>
              </a:ext>
            </a:extLst>
          </p:cNvPr>
          <p:cNvSpPr txBox="1"/>
          <p:nvPr/>
        </p:nvSpPr>
        <p:spPr>
          <a:xfrm>
            <a:off x="1077795" y="5404168"/>
            <a:ext cx="520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Контроль объекта в кадре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Распознавание гос. знаков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Распознавание маркировочных обозначений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Определение геолокации объекта.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D23CDC-3B0E-401F-96CD-961CE5742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579" y="2273721"/>
            <a:ext cx="1228359" cy="21965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291196-DA9F-4FC8-A664-8B433C3A0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1615" y="2272810"/>
            <a:ext cx="3777539" cy="219746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052FF9-849F-4C8B-9160-D571BC4DBC1A}"/>
              </a:ext>
            </a:extLst>
          </p:cNvPr>
          <p:cNvSpPr/>
          <p:nvPr/>
        </p:nvSpPr>
        <p:spPr>
          <a:xfrm>
            <a:off x="1278439" y="4801392"/>
            <a:ext cx="394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Опции осмотра автомобиля</a:t>
            </a:r>
            <a:endParaRPr lang="ru-RU" dirty="0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AD271D9A-36B8-4BBF-91AE-40DDC0EE1FA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835846" y="5438565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00B654B3-9A56-4B04-86A3-DF82521CB1B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19945" y="5658436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25A0DAB2-1E0C-4903-B864-ABE8A817D70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05023" y="5854490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5C6CF525-657C-4615-9A2E-39617C5885A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805023" y="6094750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352049-8742-4A89-ACA1-29CC04934B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003" y="4610100"/>
            <a:ext cx="2597148" cy="11278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458252-558A-4DA3-8E0F-89A99C41D5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803" y="3345194"/>
            <a:ext cx="2364774" cy="3281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0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14BD2E-2B54-41A7-8A19-8A12335677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36" y="1387020"/>
            <a:ext cx="2094980" cy="2935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CF57B-0B53-46A7-BCC8-38497139A0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3783" y="1452941"/>
            <a:ext cx="2092717" cy="1893965"/>
          </a:xfrm>
          <a:prstGeom prst="rect">
            <a:avLst/>
          </a:prstGeom>
        </p:spPr>
      </p:pic>
      <p:sp>
        <p:nvSpPr>
          <p:cNvPr id="13" name="Равно 12">
            <a:extLst>
              <a:ext uri="{FF2B5EF4-FFF2-40B4-BE49-F238E27FC236}">
                <a16:creationId xmlns:a16="http://schemas.microsoft.com/office/drawing/2014/main" id="{89B24FC4-62CB-40DC-A35D-B2395E38B85E}"/>
              </a:ext>
            </a:extLst>
          </p:cNvPr>
          <p:cNvSpPr/>
          <p:nvPr/>
        </p:nvSpPr>
        <p:spPr>
          <a:xfrm>
            <a:off x="4206295" y="3270176"/>
            <a:ext cx="1000407" cy="10989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9333C-0BFB-4E45-8CC2-567BD077F7AA}"/>
              </a:ext>
            </a:extLst>
          </p:cNvPr>
          <p:cNvSpPr txBox="1"/>
          <p:nvPr/>
        </p:nvSpPr>
        <p:spPr>
          <a:xfrm>
            <a:off x="1257830" y="930034"/>
            <a:ext cx="190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Бумажный ДКП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1E6C5-A7E1-441F-9128-FF6596798C82}"/>
              </a:ext>
            </a:extLst>
          </p:cNvPr>
          <p:cNvSpPr txBox="1"/>
          <p:nvPr/>
        </p:nvSpPr>
        <p:spPr>
          <a:xfrm>
            <a:off x="6168259" y="833666"/>
            <a:ext cx="190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Электронный ДКП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54E2F-B6E6-404B-9B18-B8B27A69A9FB}"/>
              </a:ext>
            </a:extLst>
          </p:cNvPr>
          <p:cNvSpPr txBox="1"/>
          <p:nvPr/>
        </p:nvSpPr>
        <p:spPr>
          <a:xfrm rot="19506977">
            <a:off x="3977132" y="1982101"/>
            <a:ext cx="18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63-ФЗ «Об электронной подписи»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0116310-FBFF-458A-93EC-A598C2DB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257" y="799035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4821F3-9128-44B0-BEA0-786FD2102C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6868" y="1387020"/>
            <a:ext cx="2133991" cy="2981192"/>
          </a:xfrm>
          <a:prstGeom prst="rect">
            <a:avLst/>
          </a:prstGeom>
        </p:spPr>
      </p:pic>
      <p:sp>
        <p:nvSpPr>
          <p:cNvPr id="14" name="Rectangle 85">
            <a:extLst>
              <a:ext uri="{FF2B5EF4-FFF2-40B4-BE49-F238E27FC236}">
                <a16:creationId xmlns:a16="http://schemas.microsoft.com/office/drawing/2014/main" id="{DD91C5BA-BE4A-4039-B566-CA3EADAC3D2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006726" y="4946846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15" name="Rectangle 87">
            <a:extLst>
              <a:ext uri="{FF2B5EF4-FFF2-40B4-BE49-F238E27FC236}">
                <a16:creationId xmlns:a16="http://schemas.microsoft.com/office/drawing/2014/main" id="{09E44426-641C-4730-91C2-4EDCFC9C5D9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11864" y="4920915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19" name="Rectangle 87">
            <a:extLst>
              <a:ext uri="{FF2B5EF4-FFF2-40B4-BE49-F238E27FC236}">
                <a16:creationId xmlns:a16="http://schemas.microsoft.com/office/drawing/2014/main" id="{E9276E92-9202-44BD-A6AE-D72F0143E9D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39730" y="949127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id="{58534024-3080-4ECA-8AD1-5D2077A6164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917006" y="982793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A7DA4-61B1-46FA-A684-6B97A8734C5E}"/>
              </a:ext>
            </a:extLst>
          </p:cNvPr>
          <p:cNvSpPr txBox="1"/>
          <p:nvPr/>
        </p:nvSpPr>
        <p:spPr>
          <a:xfrm>
            <a:off x="1192134" y="4905764"/>
            <a:ext cx="213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Можно потерять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778780-537F-4C76-9F23-E84F7EB13751}"/>
              </a:ext>
            </a:extLst>
          </p:cNvPr>
          <p:cNvSpPr txBox="1"/>
          <p:nvPr/>
        </p:nvSpPr>
        <p:spPr>
          <a:xfrm>
            <a:off x="1182481" y="5301703"/>
            <a:ext cx="249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Можно подделать</a:t>
            </a:r>
          </a:p>
        </p:txBody>
      </p:sp>
      <p:sp>
        <p:nvSpPr>
          <p:cNvPr id="23" name="Rectangle 87">
            <a:extLst>
              <a:ext uri="{FF2B5EF4-FFF2-40B4-BE49-F238E27FC236}">
                <a16:creationId xmlns:a16="http://schemas.microsoft.com/office/drawing/2014/main" id="{631F3D4A-0421-457A-90AF-6C7F76088D9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11864" y="5339688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71C87A-0E00-4D41-A8DD-1A0B0134C264}"/>
              </a:ext>
            </a:extLst>
          </p:cNvPr>
          <p:cNvSpPr txBox="1"/>
          <p:nvPr/>
        </p:nvSpPr>
        <p:spPr>
          <a:xfrm>
            <a:off x="1194666" y="5749497"/>
            <a:ext cx="2948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Отсутствует реестр</a:t>
            </a:r>
          </a:p>
        </p:txBody>
      </p:sp>
      <p:sp>
        <p:nvSpPr>
          <p:cNvPr id="25" name="Rectangle 87">
            <a:extLst>
              <a:ext uri="{FF2B5EF4-FFF2-40B4-BE49-F238E27FC236}">
                <a16:creationId xmlns:a16="http://schemas.microsoft.com/office/drawing/2014/main" id="{086A06B2-D227-4222-9D20-9557B04646E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811863" y="5758461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C5D9F-06B1-4895-A791-EDE9B7E8D05A}"/>
              </a:ext>
            </a:extLst>
          </p:cNvPr>
          <p:cNvSpPr txBox="1"/>
          <p:nvPr/>
        </p:nvSpPr>
        <p:spPr>
          <a:xfrm>
            <a:off x="6288032" y="4911738"/>
            <a:ext cx="213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Нельзя потерять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1DDA15-C4D4-4C30-9AEE-D1DD50D26A4D}"/>
              </a:ext>
            </a:extLst>
          </p:cNvPr>
          <p:cNvSpPr txBox="1"/>
          <p:nvPr/>
        </p:nvSpPr>
        <p:spPr>
          <a:xfrm>
            <a:off x="6288032" y="5268322"/>
            <a:ext cx="219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Нельзя подделать</a:t>
            </a:r>
          </a:p>
        </p:txBody>
      </p:sp>
      <p:sp>
        <p:nvSpPr>
          <p:cNvPr id="28" name="Rectangle 85">
            <a:extLst>
              <a:ext uri="{FF2B5EF4-FFF2-40B4-BE49-F238E27FC236}">
                <a16:creationId xmlns:a16="http://schemas.microsoft.com/office/drawing/2014/main" id="{44714055-1AFB-488D-8AC7-E15A718FF94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006726" y="5311261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29" name="Rectangle 85">
            <a:extLst>
              <a:ext uri="{FF2B5EF4-FFF2-40B4-BE49-F238E27FC236}">
                <a16:creationId xmlns:a16="http://schemas.microsoft.com/office/drawing/2014/main" id="{3CB10507-0EF7-4BB7-B6F4-477C5772E87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998395" y="5748326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97581A-7F38-4489-B3D0-CC7AFD7B6A7A}"/>
              </a:ext>
            </a:extLst>
          </p:cNvPr>
          <p:cNvSpPr txBox="1"/>
          <p:nvPr/>
        </p:nvSpPr>
        <p:spPr>
          <a:xfrm>
            <a:off x="6256731" y="5651282"/>
            <a:ext cx="308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Можно проверить историю</a:t>
            </a:r>
          </a:p>
        </p:txBody>
      </p:sp>
      <p:sp>
        <p:nvSpPr>
          <p:cNvPr id="40" name="Rectangle 87">
            <a:extLst>
              <a:ext uri="{FF2B5EF4-FFF2-40B4-BE49-F238E27FC236}">
                <a16:creationId xmlns:a16="http://schemas.microsoft.com/office/drawing/2014/main" id="{7CF16E23-3FA1-4C18-A8F1-225BE2C40DB0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11863" y="6177234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A9B599-D6BD-4A47-9D74-513B7F4E181C}"/>
              </a:ext>
            </a:extLst>
          </p:cNvPr>
          <p:cNvSpPr txBox="1"/>
          <p:nvPr/>
        </p:nvSpPr>
        <p:spPr>
          <a:xfrm>
            <a:off x="1279455" y="6185391"/>
            <a:ext cx="190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Экология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2D0D33-242D-485B-B3C4-13499608A997}"/>
              </a:ext>
            </a:extLst>
          </p:cNvPr>
          <p:cNvSpPr txBox="1"/>
          <p:nvPr/>
        </p:nvSpPr>
        <p:spPr>
          <a:xfrm>
            <a:off x="6288032" y="6105079"/>
            <a:ext cx="3263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Без вредного производства</a:t>
            </a:r>
          </a:p>
        </p:txBody>
      </p:sp>
      <p:sp>
        <p:nvSpPr>
          <p:cNvPr id="43" name="Rectangle 85">
            <a:extLst>
              <a:ext uri="{FF2B5EF4-FFF2-40B4-BE49-F238E27FC236}">
                <a16:creationId xmlns:a16="http://schemas.microsoft.com/office/drawing/2014/main" id="{9A709A4B-6D32-4DE5-99EE-E1EF0E4E0859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006725" y="6185391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44" name="Rectangle 87">
            <a:extLst>
              <a:ext uri="{FF2B5EF4-FFF2-40B4-BE49-F238E27FC236}">
                <a16:creationId xmlns:a16="http://schemas.microsoft.com/office/drawing/2014/main" id="{3DE3CA93-8C66-42E2-8EBA-768737D2965A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11863" y="4458562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sym typeface="Wingdings"/>
              </a:rPr>
              <a:t>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E29063-E13D-44E2-88D9-590C4D7D0E1D}"/>
              </a:ext>
            </a:extLst>
          </p:cNvPr>
          <p:cNvSpPr txBox="1"/>
          <p:nvPr/>
        </p:nvSpPr>
        <p:spPr>
          <a:xfrm>
            <a:off x="6315339" y="4322146"/>
            <a:ext cx="226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Данные вносятся автоматически</a:t>
            </a:r>
          </a:p>
        </p:txBody>
      </p:sp>
      <p:sp>
        <p:nvSpPr>
          <p:cNvPr id="46" name="Rectangle 85">
            <a:extLst>
              <a:ext uri="{FF2B5EF4-FFF2-40B4-BE49-F238E27FC236}">
                <a16:creationId xmlns:a16="http://schemas.microsoft.com/office/drawing/2014/main" id="{B629EF90-973D-4B31-B793-7EA250F0D37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012125" y="4504450"/>
            <a:ext cx="339725" cy="339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B050"/>
                </a:solidFill>
                <a:sym typeface="Wingdings"/>
              </a:rPr>
              <a:t>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3D060E-8EFE-4E14-BA5D-5A6C9FF4E479}"/>
              </a:ext>
            </a:extLst>
          </p:cNvPr>
          <p:cNvSpPr txBox="1"/>
          <p:nvPr/>
        </p:nvSpPr>
        <p:spPr>
          <a:xfrm>
            <a:off x="1237193" y="4292296"/>
            <a:ext cx="249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Данные вносятся вручную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4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612FA15B-716F-4E33-BE5F-90FE4E7C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257" y="799035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7FC584-ADB1-4CD9-94C5-0D867DF3C86F}"/>
              </a:ext>
            </a:extLst>
          </p:cNvPr>
          <p:cNvSpPr/>
          <p:nvPr/>
        </p:nvSpPr>
        <p:spPr>
          <a:xfrm>
            <a:off x="502878" y="1096554"/>
            <a:ext cx="8430107" cy="406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Кто может заключить ЭДКП?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Граждане РФ старше 18 лет, имеющие подтвержденную учётную запись на «Госуслугах», либо обладающие электронной цифрой подписью.</a:t>
            </a:r>
            <a:endParaRPr lang="en-US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Компании производители, компании импортёры,  реализующие ТС на территории РФ.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Продавцом и покупателем может быть как физическое, так и юридическое лицо и индивидуальный предприниматель.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Договор может быть заключен лицами дистанционно в различных регионах РФ.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52FC012-238F-4D92-9214-AAE4A3E69703}"/>
              </a:ext>
            </a:extLst>
          </p:cNvPr>
          <p:cNvSpPr/>
          <p:nvPr/>
        </p:nvSpPr>
        <p:spPr>
          <a:xfrm>
            <a:off x="2252441" y="3980264"/>
            <a:ext cx="5219234" cy="19974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E1C532-9344-443A-871C-0106FB177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314" y="4250731"/>
            <a:ext cx="909390" cy="915979"/>
          </a:xfrm>
          <a:prstGeom prst="rect">
            <a:avLst/>
          </a:prstGeom>
        </p:spPr>
      </p:pic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A5A3C725-4F2A-45B1-96C7-93D0CBBF5347}"/>
              </a:ext>
            </a:extLst>
          </p:cNvPr>
          <p:cNvSpPr/>
          <p:nvPr/>
        </p:nvSpPr>
        <p:spPr>
          <a:xfrm>
            <a:off x="3989133" y="4589790"/>
            <a:ext cx="255610" cy="2265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E70FA629-645C-4FF1-9F0F-1524C12294A6}"/>
              </a:ext>
            </a:extLst>
          </p:cNvPr>
          <p:cNvSpPr/>
          <p:nvPr/>
        </p:nvSpPr>
        <p:spPr>
          <a:xfrm>
            <a:off x="5176238" y="4589790"/>
            <a:ext cx="255610" cy="2265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5BB6D-A810-4468-B2D8-2858646B2643}"/>
              </a:ext>
            </a:extLst>
          </p:cNvPr>
          <p:cNvSpPr txBox="1"/>
          <p:nvPr/>
        </p:nvSpPr>
        <p:spPr>
          <a:xfrm>
            <a:off x="4462893" y="3980264"/>
            <a:ext cx="79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Ю.Л.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A6084-F1FB-4DFC-B339-08FF1008F75F}"/>
              </a:ext>
            </a:extLst>
          </p:cNvPr>
          <p:cNvSpPr txBox="1"/>
          <p:nvPr/>
        </p:nvSpPr>
        <p:spPr>
          <a:xfrm>
            <a:off x="3553504" y="3990475"/>
            <a:ext cx="79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Ф.Л.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1E749-4605-4F97-A1F6-4E6D31920176}"/>
              </a:ext>
            </a:extLst>
          </p:cNvPr>
          <p:cNvSpPr txBox="1"/>
          <p:nvPr/>
        </p:nvSpPr>
        <p:spPr>
          <a:xfrm>
            <a:off x="5626398" y="3990475"/>
            <a:ext cx="79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Ф.Л.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70257E-8EC8-46ED-B2FA-50D9ABACB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44" y="4276822"/>
            <a:ext cx="909389" cy="9144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4C592-8548-4623-8526-610FB5C60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953" y="4277253"/>
            <a:ext cx="909389" cy="9144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2D2A93-C55E-4423-9D38-EE0125462FE6}"/>
              </a:ext>
            </a:extLst>
          </p:cNvPr>
          <p:cNvSpPr txBox="1"/>
          <p:nvPr/>
        </p:nvSpPr>
        <p:spPr>
          <a:xfrm>
            <a:off x="2683824" y="5215746"/>
            <a:ext cx="169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С. Петербург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DC1AF-79DF-4482-970F-D35854C3CEFE}"/>
              </a:ext>
            </a:extLst>
          </p:cNvPr>
          <p:cNvSpPr txBox="1"/>
          <p:nvPr/>
        </p:nvSpPr>
        <p:spPr>
          <a:xfrm>
            <a:off x="4325415" y="5215746"/>
            <a:ext cx="1073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Москва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5B626-63C1-4FBF-BCEE-365CBFE73B79}"/>
              </a:ext>
            </a:extLst>
          </p:cNvPr>
          <p:cNvSpPr txBox="1"/>
          <p:nvPr/>
        </p:nvSpPr>
        <p:spPr>
          <a:xfrm>
            <a:off x="5429559" y="5191228"/>
            <a:ext cx="1073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Пермь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9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612FA15B-716F-4E33-BE5F-90FE4E7C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257" y="799035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040FB6-712B-470C-93FF-96C6FC6FF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70" y="1453074"/>
            <a:ext cx="9155191" cy="4270718"/>
          </a:xfrm>
          <a:prstGeom prst="rect">
            <a:avLst/>
          </a:prstGeom>
        </p:spPr>
      </p:pic>
      <p:sp>
        <p:nvSpPr>
          <p:cNvPr id="34" name="Стрелка: изогнутая вправо 33">
            <a:extLst>
              <a:ext uri="{FF2B5EF4-FFF2-40B4-BE49-F238E27FC236}">
                <a16:creationId xmlns:a16="http://schemas.microsoft.com/office/drawing/2014/main" id="{EA6FAF8B-7307-472F-914E-291DF3B408F2}"/>
              </a:ext>
            </a:extLst>
          </p:cNvPr>
          <p:cNvSpPr/>
          <p:nvPr/>
        </p:nvSpPr>
        <p:spPr>
          <a:xfrm rot="2643023">
            <a:off x="137538" y="1109433"/>
            <a:ext cx="1758212" cy="27760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9036800-2026-47FF-8DCB-65E5AAB9AC78}"/>
              </a:ext>
            </a:extLst>
          </p:cNvPr>
          <p:cNvSpPr/>
          <p:nvPr/>
        </p:nvSpPr>
        <p:spPr>
          <a:xfrm>
            <a:off x="3461793" y="896301"/>
            <a:ext cx="2516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Как оформить ЭДКП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D145BE6-13AB-4C41-933B-29F3E3022E8C}"/>
              </a:ext>
            </a:extLst>
          </p:cNvPr>
          <p:cNvSpPr/>
          <p:nvPr/>
        </p:nvSpPr>
        <p:spPr>
          <a:xfrm>
            <a:off x="6858555" y="4890939"/>
            <a:ext cx="2516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edkp.elpts.ru</a:t>
            </a: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0" y="12144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87C5A-06DC-4D2B-8848-EE984DAF5B50}"/>
              </a:ext>
            </a:extLst>
          </p:cNvPr>
          <p:cNvSpPr/>
          <p:nvPr/>
        </p:nvSpPr>
        <p:spPr>
          <a:xfrm>
            <a:off x="1" y="702339"/>
            <a:ext cx="9906000" cy="719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54000" marR="12700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Пять простых шагов заключения договора купли продажи на портале ЭДКП .</a:t>
            </a:r>
          </a:p>
          <a:p>
            <a:pPr marL="539750" marR="127000" indent="-285750" algn="just" fontAlgn="base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65656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5F5773-BE0D-42EB-99B8-8EFCEC8A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05" y="2828387"/>
            <a:ext cx="1838361" cy="10623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7C4CA8-317B-4317-B738-02FC5372783D}"/>
              </a:ext>
            </a:extLst>
          </p:cNvPr>
          <p:cNvSpPr/>
          <p:nvPr/>
        </p:nvSpPr>
        <p:spPr>
          <a:xfrm>
            <a:off x="229805" y="3905175"/>
            <a:ext cx="20354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Продавец авторизуется в системе ЭДКП</a:t>
            </a:r>
            <a:r>
              <a:rPr lang="en-US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дополняет по необходимости данные регистрации.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A9427B-CE2A-4E69-85DF-D15F4C23E84C}"/>
              </a:ext>
            </a:extLst>
          </p:cNvPr>
          <p:cNvSpPr/>
          <p:nvPr/>
        </p:nvSpPr>
        <p:spPr>
          <a:xfrm>
            <a:off x="2190696" y="3918621"/>
            <a:ext cx="1844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Продавец вносит </a:t>
            </a:r>
            <a:r>
              <a:rPr lang="en-US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VIN</a:t>
            </a:r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и получает данные ТС из электронного паспорта или вносит данные бумажного ПТС.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994820-15E2-478C-8A27-BB74DBD39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2847"/>
            <a:ext cx="9906000" cy="15732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C8CBDE9-6628-4503-A9CC-760E34502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207" y="2845745"/>
            <a:ext cx="1718573" cy="104872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F740957-D461-4D02-9175-D08D76FF0C07}"/>
              </a:ext>
            </a:extLst>
          </p:cNvPr>
          <p:cNvSpPr/>
          <p:nvPr/>
        </p:nvSpPr>
        <p:spPr>
          <a:xfrm>
            <a:off x="4034993" y="3884673"/>
            <a:ext cx="20436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Продавец приглашает покупателя</a:t>
            </a:r>
            <a:r>
              <a:rPr lang="en-US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по электронной почте. Покупатель авторизуется в системе ЭДКП, и проверяет условия договора.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7FC90D-2A03-4882-A555-6948ED844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827" y="2835948"/>
            <a:ext cx="1779051" cy="10487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C6D27-4732-45CC-9D82-4CF45C433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103" y="2840659"/>
            <a:ext cx="1779052" cy="10623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973953-BA01-4B7E-A12F-2DACC7308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8578" y="2852612"/>
            <a:ext cx="1723246" cy="106600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8E530E5-23FC-4DAB-BE46-1CA062F416C1}"/>
              </a:ext>
            </a:extLst>
          </p:cNvPr>
          <p:cNvSpPr/>
          <p:nvPr/>
        </p:nvSpPr>
        <p:spPr>
          <a:xfrm>
            <a:off x="6107583" y="3882271"/>
            <a:ext cx="172978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Продавец либо покупатель проводит осмотр ТС при помощи мобильного устройства.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C2D2A8-D712-4C9A-B381-1A504168FCD6}"/>
              </a:ext>
            </a:extLst>
          </p:cNvPr>
          <p:cNvSpPr/>
          <p:nvPr/>
        </p:nvSpPr>
        <p:spPr>
          <a:xfrm>
            <a:off x="7786155" y="3927570"/>
            <a:ext cx="22124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Участники сделки подписывают пакет документов. Автоматически меняются сведения собственника в СЭП.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8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B1F1C7-32A4-4AA1-96E6-19A68173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701" y="1627424"/>
            <a:ext cx="3224540" cy="453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6718" y="13291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87C5A-06DC-4D2B-8848-EE984DAF5B50}"/>
              </a:ext>
            </a:extLst>
          </p:cNvPr>
          <p:cNvSpPr/>
          <p:nvPr/>
        </p:nvSpPr>
        <p:spPr>
          <a:xfrm>
            <a:off x="145355" y="523425"/>
            <a:ext cx="946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56565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Автоматическое указание нового собственника в ЭПТС</a:t>
            </a:r>
            <a:r>
              <a:rPr lang="en-US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при заключении ЭДКП, без использования дополнительных программ и сервисов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FFE8C6-A33D-4DF2-AADB-38CE36C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920" y="521558"/>
            <a:ext cx="609154" cy="6540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71DCF2-E24A-4C06-B793-6B59E3D9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" y="2611657"/>
            <a:ext cx="3121818" cy="29479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23978-CB4A-42A0-993C-693BB7130276}"/>
              </a:ext>
            </a:extLst>
          </p:cNvPr>
          <p:cNvSpPr/>
          <p:nvPr/>
        </p:nvSpPr>
        <p:spPr>
          <a:xfrm>
            <a:off x="1298639" y="2345499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F1EA0-2D45-4B5E-991C-D99F2DD9B6BF}"/>
              </a:ext>
            </a:extLst>
          </p:cNvPr>
          <p:cNvSpPr txBox="1"/>
          <p:nvPr/>
        </p:nvSpPr>
        <p:spPr>
          <a:xfrm>
            <a:off x="3309501" y="5972991"/>
            <a:ext cx="337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Данные собственника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C69E33-7A19-4473-BE31-43F49738E887}"/>
              </a:ext>
            </a:extLst>
          </p:cNvPr>
          <p:cNvSpPr/>
          <p:nvPr/>
        </p:nvSpPr>
        <p:spPr>
          <a:xfrm>
            <a:off x="5571187" y="3042999"/>
            <a:ext cx="2233140" cy="17885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Exo 2" panose="00000500000000000000" pitchFamily="50" charset="-52"/>
              </a:rPr>
              <a:t>АС СЭП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037163-7BA2-40B1-B68F-2071061A0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038" y="2709333"/>
            <a:ext cx="2370561" cy="2431730"/>
          </a:xfrm>
          <a:prstGeom prst="rect">
            <a:avLst/>
          </a:prstGeom>
        </p:spPr>
      </p:pic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BB2B18D0-18E3-43E4-8A56-77A6484DB964}"/>
              </a:ext>
            </a:extLst>
          </p:cNvPr>
          <p:cNvSpPr/>
          <p:nvPr/>
        </p:nvSpPr>
        <p:spPr>
          <a:xfrm>
            <a:off x="2672875" y="4835544"/>
            <a:ext cx="3794645" cy="11078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EAA08872-E063-444C-AECD-4B1D29A33A2D}"/>
              </a:ext>
            </a:extLst>
          </p:cNvPr>
          <p:cNvSpPr/>
          <p:nvPr/>
        </p:nvSpPr>
        <p:spPr>
          <a:xfrm rot="10800000">
            <a:off x="2459772" y="1627424"/>
            <a:ext cx="3921369" cy="12477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A0D659-EF2D-4A4C-96A7-8B1BC13C684E}"/>
              </a:ext>
            </a:extLst>
          </p:cNvPr>
          <p:cNvSpPr txBox="1"/>
          <p:nvPr/>
        </p:nvSpPr>
        <p:spPr>
          <a:xfrm>
            <a:off x="3532346" y="2140814"/>
            <a:ext cx="337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Данные ЭПТС</a:t>
            </a:r>
          </a:p>
        </p:txBody>
      </p:sp>
      <p:sp>
        <p:nvSpPr>
          <p:cNvPr id="27" name="Стрелка: изогнутая вправо 26">
            <a:extLst>
              <a:ext uri="{FF2B5EF4-FFF2-40B4-BE49-F238E27FC236}">
                <a16:creationId xmlns:a16="http://schemas.microsoft.com/office/drawing/2014/main" id="{992C4466-D6CC-4D5B-9AD1-F4D7C781C4DE}"/>
              </a:ext>
            </a:extLst>
          </p:cNvPr>
          <p:cNvSpPr/>
          <p:nvPr/>
        </p:nvSpPr>
        <p:spPr>
          <a:xfrm rot="4987496" flipH="1" flipV="1">
            <a:off x="7760182" y="4511415"/>
            <a:ext cx="483228" cy="12592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7475265-7D13-4AD4-9364-3A5B8CB9BC76}"/>
              </a:ext>
            </a:extLst>
          </p:cNvPr>
          <p:cNvSpPr/>
          <p:nvPr/>
        </p:nvSpPr>
        <p:spPr>
          <a:xfrm>
            <a:off x="8159262" y="4529797"/>
            <a:ext cx="835778" cy="305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E1E335-ACCD-4FE8-B4C4-2A7E3C7A2A76}"/>
              </a:ext>
            </a:extLst>
          </p:cNvPr>
          <p:cNvSpPr txBox="1"/>
          <p:nvPr/>
        </p:nvSpPr>
        <p:spPr>
          <a:xfrm>
            <a:off x="125834" y="16008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Exo 2" panose="00000500000000000000" pitchFamily="50" charset="-52"/>
                <a:cs typeface="Arial" panose="020B0604020202020204" pitchFamily="34" charset="0"/>
              </a:rPr>
              <a:t>ЭЛЕКТРОННЫЙ ДОГОВОР КУПЛИ ПРОДАЖИ ТРАНСПОРТНЫХ СРЕДСТВ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91D66-80A1-423D-9289-C9F981B1064D}"/>
              </a:ext>
            </a:extLst>
          </p:cNvPr>
          <p:cNvSpPr/>
          <p:nvPr/>
        </p:nvSpPr>
        <p:spPr>
          <a:xfrm>
            <a:off x="1891019" y="766378"/>
            <a:ext cx="6778196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marR="127000">
              <a:lnSpc>
                <a:spcPct val="115000"/>
              </a:lnSpc>
              <a:spcBef>
                <a:spcPts val="23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Результат оказания услуги сервиса ЭДКП АО СЭП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B7BF4-1616-4DED-8B38-F243FA3D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309" y="1769616"/>
            <a:ext cx="2386926" cy="33661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30C140-84D3-4AFF-8A31-DC3D9D00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793" y="3188339"/>
            <a:ext cx="2421935" cy="33907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1879F63-8CC5-4E05-A20B-4B86141B2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898" y="2901228"/>
            <a:ext cx="2421935" cy="3396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F6303-4750-437D-88FE-CACAB2261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19" y="1762672"/>
            <a:ext cx="2421934" cy="3380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303B09-FC30-4EE2-8AB9-01FBC8DFEA9B}"/>
              </a:ext>
            </a:extLst>
          </p:cNvPr>
          <p:cNvSpPr txBox="1"/>
          <p:nvPr/>
        </p:nvSpPr>
        <p:spPr>
          <a:xfrm>
            <a:off x="524134" y="1797607"/>
            <a:ext cx="242193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63500" dist="50800" dir="189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50800" dist="38100" dir="18900000" algn="b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ЭДКП</a:t>
            </a:r>
          </a:p>
        </p:txBody>
      </p:sp>
      <p:sp>
        <p:nvSpPr>
          <p:cNvPr id="9" name="Стрелка: изогнутая влево 8">
            <a:extLst>
              <a:ext uri="{FF2B5EF4-FFF2-40B4-BE49-F238E27FC236}">
                <a16:creationId xmlns:a16="http://schemas.microsoft.com/office/drawing/2014/main" id="{A5C16B6A-68A8-45C6-A95A-1962E4631678}"/>
              </a:ext>
            </a:extLst>
          </p:cNvPr>
          <p:cNvSpPr/>
          <p:nvPr/>
        </p:nvSpPr>
        <p:spPr>
          <a:xfrm rot="1898625">
            <a:off x="5696774" y="1274473"/>
            <a:ext cx="1736645" cy="639736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96E04-BF66-4ADB-8B7A-59EE26DB81E8}"/>
              </a:ext>
            </a:extLst>
          </p:cNvPr>
          <p:cNvSpPr txBox="1"/>
          <p:nvPr/>
        </p:nvSpPr>
        <p:spPr>
          <a:xfrm>
            <a:off x="393895" y="1294479"/>
            <a:ext cx="935501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rgbClr val="FFFF00"/>
            </a:glow>
            <a:innerShdw blurRad="63500" dist="50800" dir="189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50800" dist="38100" dir="18900000" algn="b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PDF </a:t>
            </a:r>
            <a:r>
              <a:rPr lang="ru-RU" sz="2400" dirty="0">
                <a:solidFill>
                  <a:srgbClr val="000000"/>
                </a:solidFill>
                <a:effectLst>
                  <a:outerShdw blurRad="50800" dist="38100" dir="18900000" algn="b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документы ЭДКП, подписанные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электронными</a:t>
            </a:r>
            <a:r>
              <a:rPr lang="ru-RU" sz="2400" dirty="0">
                <a:solidFill>
                  <a:srgbClr val="000000"/>
                </a:solidFill>
                <a:effectLst>
                  <a:outerShdw blurRad="50800" dist="38100" dir="18900000" algn="b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 подписями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E4BF9-565D-4E4A-9EE6-2EF17AA511DC}"/>
              </a:ext>
            </a:extLst>
          </p:cNvPr>
          <p:cNvSpPr txBox="1"/>
          <p:nvPr/>
        </p:nvSpPr>
        <p:spPr>
          <a:xfrm>
            <a:off x="7018927" y="4829265"/>
            <a:ext cx="2883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Каждый договор может быть проинспектирован по </a:t>
            </a:r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QR 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коду в системе ЭДКП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11C868B-096D-4FAB-96EF-21E2FD332042}"/>
              </a:ext>
            </a:extLst>
          </p:cNvPr>
          <p:cNvSpPr/>
          <p:nvPr/>
        </p:nvSpPr>
        <p:spPr>
          <a:xfrm>
            <a:off x="759655" y="4149969"/>
            <a:ext cx="898957" cy="10657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A4171DA0-EB31-42CC-A91C-73AFD87291AE}"/>
              </a:ext>
            </a:extLst>
          </p:cNvPr>
          <p:cNvSpPr/>
          <p:nvPr/>
        </p:nvSpPr>
        <p:spPr>
          <a:xfrm>
            <a:off x="1054711" y="3817636"/>
            <a:ext cx="245583" cy="4816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FC07440-9CE7-4455-864F-8554DC798A90}"/>
              </a:ext>
            </a:extLst>
          </p:cNvPr>
          <p:cNvSpPr/>
          <p:nvPr/>
        </p:nvSpPr>
        <p:spPr>
          <a:xfrm>
            <a:off x="1401875" y="5135793"/>
            <a:ext cx="898957" cy="10657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DC86B4E-7C45-4E9E-8698-E7AEF4C4CF98}"/>
              </a:ext>
            </a:extLst>
          </p:cNvPr>
          <p:cNvSpPr/>
          <p:nvPr/>
        </p:nvSpPr>
        <p:spPr>
          <a:xfrm>
            <a:off x="3692770" y="5422904"/>
            <a:ext cx="898957" cy="10657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FE61813E-9894-4EB2-B4E0-948A2593DBDD}"/>
              </a:ext>
            </a:extLst>
          </p:cNvPr>
          <p:cNvSpPr/>
          <p:nvPr/>
        </p:nvSpPr>
        <p:spPr>
          <a:xfrm rot="721856" flipH="1" flipV="1">
            <a:off x="1954436" y="6132534"/>
            <a:ext cx="1926113" cy="56178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5BD71087-5E59-41FE-BE82-072D22BE7B10}"/>
              </a:ext>
            </a:extLst>
          </p:cNvPr>
          <p:cNvSpPr/>
          <p:nvPr/>
        </p:nvSpPr>
        <p:spPr>
          <a:xfrm rot="721856" flipH="1" flipV="1">
            <a:off x="1954434" y="6150325"/>
            <a:ext cx="1926113" cy="56178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EC4A83-AC79-4C46-B81C-F6B59C6E4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12314">
            <a:off x="174355" y="5139536"/>
            <a:ext cx="1522104" cy="816935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EB16347B-4666-4E4E-B3AA-041D460F0F4B}"/>
              </a:ext>
            </a:extLst>
          </p:cNvPr>
          <p:cNvSpPr/>
          <p:nvPr/>
        </p:nvSpPr>
        <p:spPr>
          <a:xfrm>
            <a:off x="1732086" y="4737897"/>
            <a:ext cx="245583" cy="4816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A91E3F5-E75C-4E49-8274-40F2AE417356}"/>
              </a:ext>
            </a:extLst>
          </p:cNvPr>
          <p:cNvSpPr/>
          <p:nvPr/>
        </p:nvSpPr>
        <p:spPr>
          <a:xfrm>
            <a:off x="4074252" y="4978710"/>
            <a:ext cx="245583" cy="4816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7f5ff695697ced9924f2354562e4df6e4d8ce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FECCr5TLeLAJ7.pwlR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ZwoeLlR9yc3rlSsRwRVw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90572</TotalTime>
  <Words>430</Words>
  <Application>Microsoft Office PowerPoint</Application>
  <PresentationFormat>Лист A4 (210x297 мм)</PresentationFormat>
  <Paragraphs>135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Exo 2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Elza</dc:creator>
  <cp:lastModifiedBy>Марина Нестеренко Kapital info</cp:lastModifiedBy>
  <cp:revision>2968</cp:revision>
  <cp:lastPrinted>2023-01-25T15:50:59Z</cp:lastPrinted>
  <dcterms:created xsi:type="dcterms:W3CDTF">2017-02-13T13:00:39Z</dcterms:created>
  <dcterms:modified xsi:type="dcterms:W3CDTF">2023-06-01T07:51:31Z</dcterms:modified>
</cp:coreProperties>
</file>