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55" r:id="rId2"/>
    <p:sldId id="356" r:id="rId3"/>
    <p:sldId id="357" r:id="rId4"/>
    <p:sldId id="360" r:id="rId5"/>
    <p:sldId id="358" r:id="rId6"/>
    <p:sldId id="359" r:id="rId7"/>
    <p:sldId id="361" r:id="rId8"/>
    <p:sldId id="362" r:id="rId9"/>
    <p:sldId id="318" r:id="rId10"/>
    <p:sldId id="344" r:id="rId11"/>
  </p:sldIdLst>
  <p:sldSz cx="9144000" cy="5143500" type="screen16x9"/>
  <p:notesSz cx="7102475" cy="10233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1" userDrawn="1">
          <p15:clr>
            <a:srgbClr val="A4A3A4"/>
          </p15:clr>
        </p15:guide>
        <p15:guide id="2" orient="horz" pos="3026">
          <p15:clr>
            <a:srgbClr val="A4A3A4"/>
          </p15:clr>
        </p15:guide>
        <p15:guide id="4" orient="horz" pos="3117">
          <p15:clr>
            <a:srgbClr val="A4A3A4"/>
          </p15:clr>
        </p15:guide>
        <p15:guide id="5" pos="2880">
          <p15:clr>
            <a:srgbClr val="A4A3A4"/>
          </p15:clr>
        </p15:guide>
        <p15:guide id="6" pos="113">
          <p15:clr>
            <a:srgbClr val="A4A3A4"/>
          </p15:clr>
        </p15:guide>
        <p15:guide id="7" pos="5647">
          <p15:clr>
            <a:srgbClr val="A4A3A4"/>
          </p15:clr>
        </p15:guide>
        <p15:guide id="8" orient="horz" pos="123" userDrawn="1">
          <p15:clr>
            <a:srgbClr val="A4A3A4"/>
          </p15:clr>
        </p15:guide>
        <p15:guide id="10" orient="horz" pos="2119" userDrawn="1">
          <p15:clr>
            <a:srgbClr val="A4A3A4"/>
          </p15:clr>
        </p15:guide>
        <p15:guide id="11" orient="horz" pos="622" userDrawn="1">
          <p15:clr>
            <a:srgbClr val="A4A3A4"/>
          </p15:clr>
        </p15:guide>
        <p15:guide id="12" orient="horz" pos="2458" userDrawn="1">
          <p15:clr>
            <a:srgbClr val="A4A3A4"/>
          </p15:clr>
        </p15:guide>
        <p15:guide id="13" orient="horz" pos="23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67D"/>
    <a:srgbClr val="306082"/>
    <a:srgbClr val="3C445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63" d="100"/>
          <a:sy n="163" d="100"/>
        </p:scale>
        <p:origin x="134" y="173"/>
      </p:cViewPr>
      <p:guideLst>
        <p:guide orient="horz" pos="531"/>
        <p:guide orient="horz" pos="3026"/>
        <p:guide orient="horz" pos="3117"/>
        <p:guide pos="2880"/>
        <p:guide pos="113"/>
        <p:guide pos="5647"/>
        <p:guide orient="horz" pos="123"/>
        <p:guide orient="horz" pos="2119"/>
        <p:guide orient="horz" pos="622"/>
        <p:guide orient="horz" pos="2458"/>
        <p:guide orient="horz" pos="237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-3618" y="-102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511652"/>
          </a:xfrm>
          <a:prstGeom prst="rect">
            <a:avLst/>
          </a:prstGeom>
        </p:spPr>
        <p:txBody>
          <a:bodyPr vert="horz" lIns="99043" tIns="49522" rIns="99043" bIns="4952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3094" y="1"/>
            <a:ext cx="3077739" cy="511652"/>
          </a:xfrm>
          <a:prstGeom prst="rect">
            <a:avLst/>
          </a:prstGeom>
        </p:spPr>
        <p:txBody>
          <a:bodyPr vert="horz" lIns="99043" tIns="49522" rIns="99043" bIns="49522" rtlCol="0"/>
          <a:lstStyle>
            <a:lvl1pPr algn="r">
              <a:defRPr sz="1300"/>
            </a:lvl1pPr>
          </a:lstStyle>
          <a:p>
            <a:fld id="{7C2F1D33-6A71-4E1F-8104-980A62D26217}" type="datetimeFigureOut">
              <a:rPr lang="ru-RU" smtClean="0"/>
              <a:pPr/>
              <a:t>04.06.2023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719599"/>
            <a:ext cx="3077739" cy="511652"/>
          </a:xfrm>
          <a:prstGeom prst="rect">
            <a:avLst/>
          </a:prstGeom>
        </p:spPr>
        <p:txBody>
          <a:bodyPr vert="horz" lIns="99043" tIns="49522" rIns="99043" bIns="4952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3094" y="9719599"/>
            <a:ext cx="3077739" cy="511652"/>
          </a:xfrm>
          <a:prstGeom prst="rect">
            <a:avLst/>
          </a:prstGeom>
        </p:spPr>
        <p:txBody>
          <a:bodyPr vert="horz" lIns="99043" tIns="49522" rIns="99043" bIns="49522" rtlCol="0" anchor="b"/>
          <a:lstStyle>
            <a:lvl1pPr algn="r">
              <a:defRPr sz="1300"/>
            </a:lvl1pPr>
          </a:lstStyle>
          <a:p>
            <a:fld id="{DC41577C-F5DF-4A61-8F63-767B0096E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511652"/>
          </a:xfrm>
          <a:prstGeom prst="rect">
            <a:avLst/>
          </a:prstGeom>
        </p:spPr>
        <p:txBody>
          <a:bodyPr vert="horz" lIns="99043" tIns="49522" rIns="99043" bIns="4952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4" y="1"/>
            <a:ext cx="3077739" cy="511652"/>
          </a:xfrm>
          <a:prstGeom prst="rect">
            <a:avLst/>
          </a:prstGeom>
        </p:spPr>
        <p:txBody>
          <a:bodyPr vert="horz" lIns="99043" tIns="49522" rIns="99043" bIns="49522" rtlCol="0"/>
          <a:lstStyle>
            <a:lvl1pPr algn="r">
              <a:defRPr sz="1300"/>
            </a:lvl1pPr>
          </a:lstStyle>
          <a:p>
            <a:fld id="{22D869AE-6F3D-4BFE-AF38-B7B3F33D5EDB}" type="datetimeFigureOut">
              <a:rPr lang="ru-RU" smtClean="0"/>
              <a:pPr/>
              <a:t>04.06.2023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3" tIns="49522" rIns="99043" bIns="4952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860688"/>
            <a:ext cx="5681980" cy="4604861"/>
          </a:xfrm>
          <a:prstGeom prst="rect">
            <a:avLst/>
          </a:prstGeom>
        </p:spPr>
        <p:txBody>
          <a:bodyPr vert="horz" lIns="99043" tIns="49522" rIns="99043" bIns="4952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19599"/>
            <a:ext cx="3077739" cy="511652"/>
          </a:xfrm>
          <a:prstGeom prst="rect">
            <a:avLst/>
          </a:prstGeom>
        </p:spPr>
        <p:txBody>
          <a:bodyPr vert="horz" lIns="99043" tIns="49522" rIns="99043" bIns="4952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4" y="9719599"/>
            <a:ext cx="3077739" cy="511652"/>
          </a:xfrm>
          <a:prstGeom prst="rect">
            <a:avLst/>
          </a:prstGeom>
        </p:spPr>
        <p:txBody>
          <a:bodyPr vert="horz" lIns="99043" tIns="49522" rIns="99043" bIns="49522" rtlCol="0" anchor="b"/>
          <a:lstStyle>
            <a:lvl1pPr algn="r">
              <a:defRPr sz="1300"/>
            </a:lvl1pPr>
          </a:lstStyle>
          <a:p>
            <a:fld id="{D8824837-411C-4D9D-8D52-EA28938AF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F946-2DCD-4514-A690-42749152515C}" type="datetimeFigureOut">
              <a:rPr lang="ru-RU" smtClean="0"/>
              <a:pPr/>
              <a:t>04.06.2023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7E96-6CA8-4C47-8386-D40C305FD7B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16" descr="O:\Work\Шаблон презентации\шаблон презентации_кнопки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222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79388" y="195263"/>
            <a:ext cx="7511332" cy="681540"/>
          </a:xfrm>
        </p:spPr>
        <p:txBody>
          <a:bodyPr lIns="0" tIns="0" rIns="0" bIns="0" anchor="t">
            <a:normAutofit/>
          </a:bodyPr>
          <a:lstStyle>
            <a:lvl1pPr algn="l">
              <a:defRPr lang="ru-RU" sz="2000" b="1" dirty="0">
                <a:solidFill>
                  <a:srgbClr val="306082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 marL="0" lvl="0" algn="l" fontAlgn="auto">
              <a:spcAft>
                <a:spcPts val="0"/>
              </a:spcAft>
            </a:pPr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4" descr="E:\Фотоархив\7-Разное\!Лого\!Вымпел\NEW\Вымпел_лого_РУС_бел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13237"/>
            <a:ext cx="1980000" cy="5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77330"/>
            <a:ext cx="1980000" cy="56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2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567D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143984" tIns="45715" rIns="143984" bIns="45715" rtlCol="0" anchor="b">
            <a:noAutofit/>
          </a:bodyPr>
          <a:lstStyle/>
          <a:p>
            <a:pPr algn="ctr">
              <a:spcBef>
                <a:spcPct val="50000"/>
              </a:spcBef>
              <a:spcAft>
                <a:spcPts val="600"/>
              </a:spcAft>
              <a:defRPr/>
            </a:pPr>
            <a:endParaRPr lang="ru-RU" sz="320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79387" y="0"/>
            <a:ext cx="8785226" cy="842963"/>
          </a:xfrm>
        </p:spPr>
        <p:txBody>
          <a:bodyPr lIns="0" tIns="0" rIns="0" bIns="0" anchor="ctr">
            <a:normAutofit/>
          </a:bodyPr>
          <a:lstStyle>
            <a:lvl1pPr algn="l">
              <a:defRPr lang="ru-RU" sz="2000" b="1" dirty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 marL="0" lvl="0" algn="l" fontAlgn="auto">
              <a:spcAft>
                <a:spcPts val="0"/>
              </a:spcAft>
            </a:pPr>
            <a:r>
              <a:rPr lang="ru-RU" dirty="0"/>
              <a:t>Образец заголовка</a:t>
            </a: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842963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30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531" userDrawn="1">
          <p15:clr>
            <a:srgbClr val="FBAE40"/>
          </p15:clr>
        </p15:guide>
        <p15:guide id="2" pos="113" userDrawn="1">
          <p15:clr>
            <a:srgbClr val="FBAE40"/>
          </p15:clr>
        </p15:guide>
        <p15:guide id="3" pos="5647" userDrawn="1">
          <p15:clr>
            <a:srgbClr val="FBAE40"/>
          </p15:clr>
        </p15:guide>
        <p15:guide id="4" orient="horz" pos="311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567D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143984" tIns="45715" rIns="143984" bIns="45715" rtlCol="0" anchor="b">
            <a:noAutofit/>
          </a:bodyPr>
          <a:lstStyle/>
          <a:p>
            <a:pPr algn="ctr">
              <a:spcBef>
                <a:spcPct val="50000"/>
              </a:spcBef>
              <a:spcAft>
                <a:spcPts val="600"/>
              </a:spcAft>
              <a:defRPr/>
            </a:pPr>
            <a:endParaRPr lang="ru-RU" sz="320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91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531">
          <p15:clr>
            <a:srgbClr val="FBAE40"/>
          </p15:clr>
        </p15:guide>
        <p15:guide id="2" pos="113">
          <p15:clr>
            <a:srgbClr val="FBAE40"/>
          </p15:clr>
        </p15:guide>
        <p15:guide id="3" pos="5647">
          <p15:clr>
            <a:srgbClr val="FBAE40"/>
          </p15:clr>
        </p15:guide>
        <p15:guide id="4" orient="horz" pos="311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60FF946-2DCD-4514-A690-42749152515C}" type="datetimeFigureOut">
              <a:rPr lang="ru-RU" smtClean="0"/>
              <a:pPr/>
              <a:t>04.06.2023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6767E96-6CA8-4C47-8386-D40C305FD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6" r:id="rId3"/>
    <p:sldLayoutId id="2147483657" r:id="rId4"/>
    <p:sldLayoutId id="214748365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" y="-11160"/>
            <a:ext cx="9144000" cy="51446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5487"/>
            <a:ext cx="576064" cy="574188"/>
          </a:xfrm>
          <a:prstGeom prst="rect">
            <a:avLst/>
          </a:prstGeom>
        </p:spPr>
      </p:pic>
      <p:pic>
        <p:nvPicPr>
          <p:cNvPr id="3" name="Picture 4" descr="E:\Фотоархив\7-Разное\!Лого\!Вымпел\NEW\Вымпел_лого_РУС_бе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9079" y="165886"/>
            <a:ext cx="2232248" cy="60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1038" y="3003798"/>
            <a:ext cx="9144000" cy="2139702"/>
          </a:xfrm>
          <a:prstGeom prst="rect">
            <a:avLst/>
          </a:prstGeom>
          <a:gradFill flip="none" rotWithShape="1">
            <a:gsLst>
              <a:gs pos="80000">
                <a:srgbClr val="000000">
                  <a:lumMod val="0"/>
                  <a:alpha val="45000"/>
                </a:srgbClr>
              </a:gs>
              <a:gs pos="0">
                <a:schemeClr val="tx1"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 w="19050">
            <a:noFill/>
            <a:miter lim="800000"/>
            <a:headEnd/>
            <a:tailEnd/>
          </a:ln>
          <a:effectLst/>
        </p:spPr>
        <p:txBody>
          <a:bodyPr vert="horz" wrap="square" lIns="143984" tIns="45715" rIns="143984" bIns="45715" rtlCol="0" anchor="b">
            <a:noAutofit/>
          </a:bodyPr>
          <a:lstStyle/>
          <a:p>
            <a:pPr algn="ctr">
              <a:spcBef>
                <a:spcPct val="50000"/>
              </a:spcBef>
              <a:spcAft>
                <a:spcPts val="60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СУДОСТРОИТЕЛЬНЫЙ ЗАВОД «</a:t>
            </a: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ВЫМПЕЛ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»</a:t>
            </a:r>
          </a:p>
          <a:p>
            <a:pPr algn="ctr">
              <a:spcBef>
                <a:spcPct val="50000"/>
              </a:spcBef>
              <a:spcAft>
                <a:spcPts val="600"/>
              </a:spcAft>
              <a:defRPr/>
            </a:pP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5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941221" y="1635646"/>
            <a:ext cx="7261558" cy="1656408"/>
          </a:xfrm>
          <a:prstGeom prst="rect">
            <a:avLst/>
          </a:prstGeom>
          <a:noFill/>
          <a:ln w="19050">
            <a:noFill/>
          </a:ln>
          <a:effectLst/>
        </p:spPr>
        <p:txBody>
          <a:bodyPr lIns="0" tIns="0" rIns="0" bIns="0" anchor="ctr"/>
          <a:lstStyle/>
          <a:p>
            <a:pPr algn="ctr">
              <a:spcAft>
                <a:spcPts val="450"/>
              </a:spcAft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2345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 предприятии</a:t>
            </a:r>
            <a:endParaRPr lang="ru-RU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07504" y="2629236"/>
            <a:ext cx="5328716" cy="25202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rIns="144000" anchor="t"/>
          <a:lstStyle/>
          <a:p>
            <a:pPr marL="0" lvl="2" algn="just">
              <a:spcAft>
                <a:spcPts val="60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АО «Судостроительный завод «Вымпел», </a:t>
            </a:r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г. Рыбинск специализируется на выпуске ракетных и патрульных катеров нового поколения, скоростных поисково-спасательных, гидрографических, пожарных, рыболовных, буксирных и других специализированных судов из стали и алюминиево-магниевых сплавов.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7312" lvl="2">
              <a:buClr>
                <a:schemeClr val="tx1">
                  <a:lumMod val="65000"/>
                  <a:lumOff val="35000"/>
                </a:schemeClr>
              </a:buClr>
              <a:buSzPct val="93000"/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Общая </a:t>
            </a: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производственная площадь –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га;</a:t>
            </a:r>
          </a:p>
          <a:p>
            <a:pPr marL="87312" lvl="2">
              <a:buClr>
                <a:schemeClr val="tx1">
                  <a:lumMod val="65000"/>
                  <a:lumOff val="35000"/>
                </a:schemeClr>
              </a:buClr>
              <a:buSzPct val="93000"/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Площадь </a:t>
            </a:r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крытых корпусов и эллинга </a:t>
            </a: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более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150</a:t>
            </a:r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тыс. кв.м; </a:t>
            </a:r>
          </a:p>
          <a:p>
            <a:pPr marL="87312" lvl="2" eaLnBrk="1" fontAlgn="auto" hangingPunct="1">
              <a:buClr>
                <a:schemeClr val="tx1">
                  <a:lumMod val="65000"/>
                  <a:lumOff val="35000"/>
                </a:schemeClr>
              </a:buClr>
              <a:buSzPct val="93000"/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Численность </a:t>
            </a:r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персонала – более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1300</a:t>
            </a: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человек;</a:t>
            </a:r>
          </a:p>
          <a:p>
            <a:pPr marL="87312" lvl="2">
              <a:buClr>
                <a:schemeClr val="tx1">
                  <a:lumMod val="65000"/>
                  <a:lumOff val="35000"/>
                </a:schemeClr>
              </a:buClr>
              <a:buSzPct val="93000"/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Спусковой </a:t>
            </a:r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вес – до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2400</a:t>
            </a: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т.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8"/>
          <a:stretch/>
        </p:blipFill>
        <p:spPr>
          <a:xfrm>
            <a:off x="1" y="842963"/>
            <a:ext cx="5652120" cy="17922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7" r="11970" b="6806"/>
          <a:stretch/>
        </p:blipFill>
        <p:spPr>
          <a:xfrm>
            <a:off x="5655707" y="842963"/>
            <a:ext cx="3470125" cy="43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2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ПРОИЗВОДСТВЕННАЯ </a:t>
            </a:r>
            <a:r>
              <a:rPr lang="ru-RU" dirty="0" smtClean="0"/>
              <a:t>БАЗА</a:t>
            </a:r>
            <a:endParaRPr lang="ru-RU" dirty="0"/>
          </a:p>
        </p:txBody>
      </p:sp>
      <p:pic>
        <p:nvPicPr>
          <p:cNvPr id="3" name="Picture 3" descr="\\R215-2\Exchange\Для презентации производственные возможности\IMG_061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982723"/>
            <a:ext cx="2736429" cy="1824286"/>
          </a:xfrm>
          <a:prstGeom prst="rect">
            <a:avLst/>
          </a:prstGeom>
          <a:noFill/>
          <a:ln w="19050">
            <a:noFill/>
          </a:ln>
          <a:effectLst/>
        </p:spPr>
      </p:pic>
      <p:sp>
        <p:nvSpPr>
          <p:cNvPr id="5" name="Заголовок 10"/>
          <p:cNvSpPr txBox="1">
            <a:spLocks/>
          </p:cNvSpPr>
          <p:nvPr/>
        </p:nvSpPr>
        <p:spPr>
          <a:xfrm>
            <a:off x="179389" y="195263"/>
            <a:ext cx="3960564" cy="50482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endParaRPr lang="en-US" sz="2000" b="1" dirty="0">
              <a:solidFill>
                <a:srgbClr val="306082"/>
              </a:solidFill>
              <a:latin typeface="Arial" pitchFamily="34" charset="0"/>
            </a:endParaRPr>
          </a:p>
        </p:txBody>
      </p:sp>
      <p:pic>
        <p:nvPicPr>
          <p:cNvPr id="6" name="Picture 4" descr="\\R215-2\Exchange\Для презентации производственные возможности\Вертикальный фрезерный центр и ЧПУ\IMG_4978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010014"/>
            <a:ext cx="2667603" cy="1778401"/>
          </a:xfrm>
          <a:prstGeom prst="rect">
            <a:avLst/>
          </a:prstGeom>
          <a:noFill/>
          <a:ln w="19050">
            <a:noFill/>
          </a:ln>
          <a:effectLst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7503" y="1038226"/>
            <a:ext cx="3312368" cy="2560637"/>
          </a:xfrm>
          <a:prstGeom prst="rect">
            <a:avLst/>
          </a:prstGeom>
          <a:noFill/>
          <a:ln w="19050">
            <a:noFill/>
          </a:ln>
          <a:effectLst/>
        </p:spPr>
        <p:txBody>
          <a:bodyPr lIns="0" tIns="0" rIns="0" bIns="0" anchor="t"/>
          <a:lstStyle>
            <a:defPPr>
              <a:defRPr lang="ru-RU"/>
            </a:defPPr>
            <a:lvl3pPr marL="0" lvl="2">
              <a:spcAft>
                <a:spcPts val="60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marL="87312" lvl="2">
              <a:buClr>
                <a:schemeClr val="tx1">
                  <a:lumMod val="65000"/>
                  <a:lumOff val="35000"/>
                </a:schemeClr>
              </a:buClr>
              <a:buSzPct val="93000"/>
              <a:defRPr/>
            </a:pPr>
            <a:r>
              <a:rPr lang="ru-RU" dirty="0" smtClean="0">
                <a:solidFill>
                  <a:schemeClr val="bg1"/>
                </a:solidFill>
              </a:rPr>
              <a:t> - Развитая </a:t>
            </a:r>
            <a:r>
              <a:rPr lang="ru-RU" dirty="0">
                <a:solidFill>
                  <a:schemeClr val="bg1"/>
                </a:solidFill>
              </a:rPr>
              <a:t>инфраструктура </a:t>
            </a:r>
            <a:endParaRPr lang="ru-RU" dirty="0" smtClean="0">
              <a:solidFill>
                <a:schemeClr val="bg1"/>
              </a:solidFill>
            </a:endParaRPr>
          </a:p>
          <a:p>
            <a:pPr marL="87312" lvl="2">
              <a:buClr>
                <a:schemeClr val="tx1">
                  <a:lumMod val="65000"/>
                  <a:lumOff val="35000"/>
                </a:schemeClr>
              </a:buClr>
              <a:buSzPct val="93000"/>
              <a:defRPr/>
            </a:pPr>
            <a:r>
              <a:rPr lang="ru-RU" dirty="0" smtClean="0">
                <a:solidFill>
                  <a:schemeClr val="bg1"/>
                </a:solidFill>
              </a:rPr>
              <a:t> - Современная </a:t>
            </a:r>
            <a:r>
              <a:rPr lang="ru-RU" dirty="0">
                <a:solidFill>
                  <a:schemeClr val="bg1"/>
                </a:solidFill>
              </a:rPr>
              <a:t>производственная </a:t>
            </a:r>
            <a:r>
              <a:rPr lang="ru-RU" dirty="0" smtClean="0">
                <a:solidFill>
                  <a:schemeClr val="bg1"/>
                </a:solidFill>
              </a:rPr>
              <a:t>база </a:t>
            </a:r>
          </a:p>
          <a:p>
            <a:pPr marL="87312" lvl="2">
              <a:buClr>
                <a:schemeClr val="tx1">
                  <a:lumMod val="65000"/>
                  <a:lumOff val="35000"/>
                </a:schemeClr>
              </a:buClr>
              <a:buSzPct val="93000"/>
              <a:defRPr/>
            </a:pPr>
            <a:r>
              <a:rPr lang="ru-RU" dirty="0" smtClean="0">
                <a:solidFill>
                  <a:schemeClr val="bg1"/>
                </a:solidFill>
              </a:rPr>
              <a:t> - Высокотехнологичное </a:t>
            </a:r>
            <a:r>
              <a:rPr lang="ru-RU" dirty="0" smtClean="0">
                <a:solidFill>
                  <a:schemeClr val="bg1"/>
                </a:solidFill>
              </a:rPr>
              <a:t>оборудование</a:t>
            </a:r>
          </a:p>
          <a:p>
            <a:pPr marL="87312" lvl="2">
              <a:buClr>
                <a:schemeClr val="tx1">
                  <a:lumMod val="65000"/>
                  <a:lumOff val="35000"/>
                </a:schemeClr>
              </a:buClr>
              <a:buSzPct val="93000"/>
              <a:defRPr/>
            </a:pPr>
            <a:r>
              <a:rPr lang="ru-RU" dirty="0" smtClean="0">
                <a:solidFill>
                  <a:schemeClr val="bg1"/>
                </a:solidFill>
              </a:rPr>
              <a:t> - Комплексная </a:t>
            </a:r>
            <a:r>
              <a:rPr lang="ru-RU" dirty="0">
                <a:solidFill>
                  <a:schemeClr val="bg1"/>
                </a:solidFill>
              </a:rPr>
              <a:t>система информационных технологий</a:t>
            </a:r>
          </a:p>
          <a:p>
            <a:pPr marL="87312" lvl="2">
              <a:buClr>
                <a:schemeClr val="tx1">
                  <a:lumMod val="65000"/>
                  <a:lumOff val="35000"/>
                </a:schemeClr>
              </a:buClr>
              <a:buSzPct val="93000"/>
              <a:defRPr/>
            </a:pPr>
            <a:r>
              <a:rPr lang="ru-RU" dirty="0" smtClean="0">
                <a:solidFill>
                  <a:schemeClr val="bg1"/>
                </a:solidFill>
              </a:rPr>
              <a:t> - Сертифицированная </a:t>
            </a:r>
            <a:r>
              <a:rPr lang="ru-RU" dirty="0">
                <a:solidFill>
                  <a:schemeClr val="bg1"/>
                </a:solidFill>
              </a:rPr>
              <a:t>система менеджмента качества </a:t>
            </a:r>
          </a:p>
          <a:p>
            <a:pPr marL="87312" lvl="2">
              <a:buClr>
                <a:schemeClr val="tx1">
                  <a:lumMod val="65000"/>
                  <a:lumOff val="35000"/>
                </a:schemeClr>
              </a:buClr>
              <a:buSzPct val="93000"/>
              <a:defRPr/>
            </a:pPr>
            <a:r>
              <a:rPr lang="ru-RU" dirty="0" smtClean="0">
                <a:solidFill>
                  <a:schemeClr val="bg1"/>
                </a:solidFill>
              </a:rPr>
              <a:t> - Квалифицированный </a:t>
            </a:r>
            <a:r>
              <a:rPr lang="ru-RU" dirty="0" smtClean="0">
                <a:solidFill>
                  <a:schemeClr val="bg1"/>
                </a:solidFill>
              </a:rPr>
              <a:t>персонал</a:t>
            </a:r>
          </a:p>
          <a:p>
            <a:pPr lvl="2">
              <a:buClr>
                <a:schemeClr val="tx1">
                  <a:lumMod val="65000"/>
                  <a:lumOff val="35000"/>
                </a:schemeClr>
              </a:buClr>
              <a:buSzPct val="93000"/>
              <a:defRPr/>
            </a:pPr>
            <a:endParaRPr lang="ru-RU" dirty="0"/>
          </a:p>
        </p:txBody>
      </p:sp>
      <p:pic>
        <p:nvPicPr>
          <p:cNvPr id="8" name="Picture 6" descr="C:\Users\das.sm\Desktop\IMG_3917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469" y="3017094"/>
            <a:ext cx="2712437" cy="1807626"/>
          </a:xfrm>
          <a:prstGeom prst="rect">
            <a:avLst/>
          </a:prstGeom>
          <a:noFill/>
          <a:ln w="19050">
            <a:noFill/>
          </a:ln>
          <a:effectLst/>
        </p:spPr>
      </p:pic>
      <p:pic>
        <p:nvPicPr>
          <p:cNvPr id="9" name="Picture 2" descr="\\R215-2\Exchange\Для презентации производственные возможности\IMG_0433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6005" y="1005026"/>
            <a:ext cx="2702976" cy="1801983"/>
          </a:xfrm>
          <a:prstGeom prst="rect">
            <a:avLst/>
          </a:prstGeom>
          <a:noFill/>
          <a:ln w="19050">
            <a:noFill/>
          </a:ln>
          <a:effectLst/>
        </p:spPr>
      </p:pic>
      <p:pic>
        <p:nvPicPr>
          <p:cNvPr id="10" name="Picture 3" descr="\\R215-2\Exchange\Для презентации производственные возможности\Листоправильная машина\IMG_4070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34685" y="3017094"/>
            <a:ext cx="2664296" cy="1776198"/>
          </a:xfrm>
          <a:prstGeom prst="rect">
            <a:avLst/>
          </a:prstGeom>
          <a:noFill/>
          <a:ln w="1905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0892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ПРОИЗВОДСТВЕННАЯ </a:t>
            </a:r>
            <a:r>
              <a:rPr lang="ru-RU" dirty="0" smtClean="0"/>
              <a:t>БАЗА</a:t>
            </a:r>
            <a:endParaRPr lang="ru-RU" dirty="0"/>
          </a:p>
        </p:txBody>
      </p:sp>
      <p:sp>
        <p:nvSpPr>
          <p:cNvPr id="5" name="Заголовок 10"/>
          <p:cNvSpPr txBox="1">
            <a:spLocks/>
          </p:cNvSpPr>
          <p:nvPr/>
        </p:nvSpPr>
        <p:spPr>
          <a:xfrm>
            <a:off x="179389" y="195263"/>
            <a:ext cx="3960564" cy="50482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endParaRPr lang="en-US" sz="2000" b="1" dirty="0">
              <a:solidFill>
                <a:srgbClr val="306082"/>
              </a:solidFill>
              <a:latin typeface="Arial" pitchFamily="34" charset="0"/>
            </a:endParaRPr>
          </a:p>
        </p:txBody>
      </p:sp>
      <p:pic>
        <p:nvPicPr>
          <p:cNvPr id="13" name="Picture 3" descr="O:\Фотоархив\1-Предприятие\Проекты\Мангуст\DSC_0166_.jpg"/>
          <p:cNvPicPr>
            <a:picLocks noChangeAspect="1" noChangeArrowheads="1"/>
          </p:cNvPicPr>
          <p:nvPr/>
        </p:nvPicPr>
        <p:blipFill rotWithShape="1">
          <a:blip r:embed="rId2" cstate="print"/>
          <a:srcRect l="688" t="11618" r="1"/>
          <a:stretch/>
        </p:blipFill>
        <p:spPr bwMode="auto">
          <a:xfrm>
            <a:off x="6624148" y="2210719"/>
            <a:ext cx="2403223" cy="1415712"/>
          </a:xfrm>
          <a:prstGeom prst="rect">
            <a:avLst/>
          </a:prstGeom>
          <a:noFill/>
          <a:ln w="3175">
            <a:solidFill>
              <a:schemeClr val="bg1"/>
            </a:solidFill>
          </a:ln>
          <a:effectLst/>
        </p:spPr>
      </p:pic>
      <p:pic>
        <p:nvPicPr>
          <p:cNvPr id="14" name="Picture 3" descr="O:\Фотоархив\2-Продукция\21850_Чибис\!В цехах\2015\Линия Чибисов\IMG_1958_.jpg"/>
          <p:cNvPicPr>
            <a:picLocks noChangeAspect="1" noChangeArrowheads="1"/>
          </p:cNvPicPr>
          <p:nvPr/>
        </p:nvPicPr>
        <p:blipFill rotWithShape="1">
          <a:blip r:embed="rId3" cstate="print"/>
          <a:srcRect t="11618"/>
          <a:stretch/>
        </p:blipFill>
        <p:spPr bwMode="auto">
          <a:xfrm>
            <a:off x="4233051" y="2211710"/>
            <a:ext cx="2375293" cy="1400262"/>
          </a:xfrm>
          <a:prstGeom prst="rect">
            <a:avLst/>
          </a:prstGeom>
          <a:noFill/>
          <a:ln w="3175">
            <a:solidFill>
              <a:schemeClr val="bg1"/>
            </a:solidFill>
          </a:ln>
          <a:effectLst/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9" b="20102"/>
          <a:stretch/>
        </p:blipFill>
        <p:spPr>
          <a:xfrm>
            <a:off x="25456" y="3576853"/>
            <a:ext cx="6389731" cy="1543315"/>
          </a:xfrm>
          <a:prstGeom prst="rect">
            <a:avLst/>
          </a:prstGeom>
        </p:spPr>
      </p:pic>
      <p:pic>
        <p:nvPicPr>
          <p:cNvPr id="11" name="Picture 4" descr="\\R215-2\Exchange\Для презентации производственные возможности\IMG_8656.jpg"/>
          <p:cNvPicPr>
            <a:picLocks noChangeAspect="1" noChangeArrowheads="1"/>
          </p:cNvPicPr>
          <p:nvPr/>
        </p:nvPicPr>
        <p:blipFill rotWithShape="1">
          <a:blip r:embed="rId5" cstate="print"/>
          <a:srcRect t="21652"/>
          <a:stretch/>
        </p:blipFill>
        <p:spPr bwMode="auto">
          <a:xfrm>
            <a:off x="6622177" y="954658"/>
            <a:ext cx="2405195" cy="1256026"/>
          </a:xfrm>
          <a:prstGeom prst="rect">
            <a:avLst/>
          </a:prstGeom>
          <a:noFill/>
          <a:ln w="3175">
            <a:solidFill>
              <a:schemeClr val="bg1"/>
            </a:solidFill>
          </a:ln>
          <a:effectLst/>
        </p:spPr>
      </p:pic>
      <p:pic>
        <p:nvPicPr>
          <p:cNvPr id="12" name="Picture 2" descr="E:\Фотоархив\1-Предприятие\!Цеха\2013-2018\Эллинг\В эллинге\Фокин\IMG_6650_.jpg"/>
          <p:cNvPicPr>
            <a:picLocks noChangeAspect="1" noChangeArrowheads="1"/>
          </p:cNvPicPr>
          <p:nvPr/>
        </p:nvPicPr>
        <p:blipFill rotWithShape="1">
          <a:blip r:embed="rId6" cstate="print"/>
          <a:srcRect t="20921"/>
          <a:stretch/>
        </p:blipFill>
        <p:spPr bwMode="auto">
          <a:xfrm>
            <a:off x="4237740" y="954658"/>
            <a:ext cx="2384437" cy="125705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0" y="1141445"/>
            <a:ext cx="435597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2" lvl="2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93000"/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Поточно-позиционные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линии в судосборочных корпусах</a:t>
            </a:r>
          </a:p>
          <a:p>
            <a:pPr marL="87312" lvl="2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93000"/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Открытые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площадки (стапели)</a:t>
            </a:r>
          </a:p>
          <a:p>
            <a:pPr marL="87312" lvl="2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93000"/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Модернизированное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спусковое устройство</a:t>
            </a:r>
          </a:p>
          <a:p>
            <a:pPr marL="87312" lvl="2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93000"/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Достроечная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набережная длиной 270 метров</a:t>
            </a:r>
          </a:p>
          <a:p>
            <a:pPr marL="0" lvl="2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93000"/>
              <a:defRPr/>
            </a:pPr>
            <a:endParaRPr lang="ru-RU" sz="1200" dirty="0">
              <a:solidFill>
                <a:schemeClr val="bg1"/>
              </a:solidFill>
            </a:endParaRPr>
          </a:p>
          <a:p>
            <a:pPr marL="0" lvl="2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93000"/>
              <a:defRPr/>
            </a:pPr>
            <a:r>
              <a:rPr lang="ru-RU" sz="1200" dirty="0">
                <a:solidFill>
                  <a:schemeClr val="bg1"/>
                </a:solidFill>
              </a:rPr>
              <a:t>Всё это позволяет</a:t>
            </a:r>
            <a:r>
              <a:rPr lang="ru-RU" sz="1200" dirty="0">
                <a:solidFill>
                  <a:schemeClr val="bg1"/>
                </a:solidFill>
                <a:latin typeface="Arial" charset="0"/>
              </a:rPr>
              <a:t> обеспечить качество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постройки кораблей различных модификаций</a:t>
            </a:r>
            <a:r>
              <a:rPr lang="ru-RU" sz="1200" dirty="0">
                <a:solidFill>
                  <a:schemeClr val="bg1"/>
                </a:solidFill>
                <a:latin typeface="Arial" charset="0"/>
              </a:rPr>
              <a:t>, сокращение сроков изготовления при серийном строительстве </a:t>
            </a:r>
            <a:br>
              <a:rPr lang="ru-RU" sz="1200" dirty="0">
                <a:solidFill>
                  <a:schemeClr val="bg1"/>
                </a:solidFill>
                <a:latin typeface="Arial" charset="0"/>
              </a:rPr>
            </a:br>
            <a:r>
              <a:rPr lang="ru-RU" sz="1200" dirty="0">
                <a:solidFill>
                  <a:schemeClr val="bg1"/>
                </a:solidFill>
              </a:rPr>
              <a:t>и соответствие всем требованиям заказчика</a:t>
            </a:r>
            <a:r>
              <a:rPr lang="ru-RU" sz="1200" dirty="0">
                <a:solidFill>
                  <a:schemeClr val="bg1"/>
                </a:solidFill>
                <a:latin typeface="Arial" charset="0"/>
              </a:rPr>
              <a:t>.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301" y="3580888"/>
            <a:ext cx="2736304" cy="153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КОНСТРУКТОРСКАЯ </a:t>
            </a:r>
            <a:r>
              <a:rPr lang="ru-RU" dirty="0" smtClean="0"/>
              <a:t>БАЗА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79055"/>
            <a:ext cx="2855100" cy="154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563818"/>
            <a:ext cx="2855100" cy="1548000"/>
          </a:xfrm>
          <a:prstGeom prst="rect">
            <a:avLst/>
          </a:prstGeom>
        </p:spPr>
      </p:pic>
      <p:pic>
        <p:nvPicPr>
          <p:cNvPr id="5" name="Picture 2" descr="\\R215-2\Exchange\Для презентации производственные возможности\IMG_7743_.jpg"/>
          <p:cNvPicPr>
            <a:picLocks noChangeAspect="1" noChangeArrowheads="1"/>
          </p:cNvPicPr>
          <p:nvPr/>
        </p:nvPicPr>
        <p:blipFill rotWithShape="1">
          <a:blip r:embed="rId4" cstate="print"/>
          <a:srcRect b="20458"/>
          <a:stretch/>
        </p:blipFill>
        <p:spPr bwMode="auto">
          <a:xfrm>
            <a:off x="251520" y="3567404"/>
            <a:ext cx="2911928" cy="1544414"/>
          </a:xfrm>
          <a:prstGeom prst="rect">
            <a:avLst/>
          </a:prstGeom>
          <a:noFill/>
          <a:ln w="19050">
            <a:noFill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3579638"/>
            <a:ext cx="2856089" cy="154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79055"/>
            <a:ext cx="2856089" cy="1548000"/>
          </a:xfrm>
          <a:prstGeom prst="rect">
            <a:avLst/>
          </a:prstGeom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07504" y="1988249"/>
            <a:ext cx="4032573" cy="1440160"/>
          </a:xfrm>
          <a:prstGeom prst="rect">
            <a:avLst/>
          </a:prstGeom>
          <a:noFill/>
          <a:ln w="19050">
            <a:noFill/>
          </a:ln>
          <a:effectLst/>
        </p:spPr>
        <p:txBody>
          <a:bodyPr lIns="0" tIns="0" rIns="0" bIns="0" anchor="t"/>
          <a:lstStyle/>
          <a:p>
            <a:pPr marL="269875" lvl="1" indent="-269875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93000"/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charset="0"/>
              </a:rPr>
              <a:t>Проектная </a:t>
            </a:r>
            <a:r>
              <a:rPr lang="ru-RU" sz="1200" dirty="0">
                <a:solidFill>
                  <a:schemeClr val="bg1"/>
                </a:solidFill>
                <a:latin typeface="Arial" charset="0"/>
              </a:rPr>
              <a:t>продукция:</a:t>
            </a:r>
          </a:p>
          <a:p>
            <a:pPr marL="179388" lvl="2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93000"/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charset="0"/>
              </a:rPr>
              <a:t> - Эскизные </a:t>
            </a:r>
            <a:r>
              <a:rPr lang="ru-RU" sz="1200" dirty="0">
                <a:solidFill>
                  <a:schemeClr val="bg1"/>
                </a:solidFill>
                <a:latin typeface="Arial" charset="0"/>
              </a:rPr>
              <a:t>проекты;</a:t>
            </a:r>
          </a:p>
          <a:p>
            <a:pPr marL="179388" lvl="2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93000"/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charset="0"/>
              </a:rPr>
              <a:t> - Технические </a:t>
            </a:r>
            <a:r>
              <a:rPr lang="ru-RU" sz="1200" dirty="0">
                <a:solidFill>
                  <a:schemeClr val="bg1"/>
                </a:solidFill>
                <a:latin typeface="Arial" charset="0"/>
              </a:rPr>
              <a:t>проекты;</a:t>
            </a:r>
          </a:p>
          <a:p>
            <a:pPr marL="179388" lvl="2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93000"/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charset="0"/>
              </a:rPr>
              <a:t> - Рабочая </a:t>
            </a:r>
            <a:r>
              <a:rPr lang="ru-RU" sz="1200" dirty="0">
                <a:solidFill>
                  <a:schemeClr val="bg1"/>
                </a:solidFill>
                <a:latin typeface="Arial" charset="0"/>
              </a:rPr>
              <a:t>конструкторская документация;</a:t>
            </a:r>
          </a:p>
          <a:p>
            <a:pPr marL="179388" lvl="2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93000"/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charset="0"/>
              </a:rPr>
              <a:t> - Проекты </a:t>
            </a:r>
            <a:r>
              <a:rPr lang="ru-RU" sz="1200" dirty="0">
                <a:solidFill>
                  <a:schemeClr val="bg1"/>
                </a:solidFill>
                <a:latin typeface="Arial" charset="0"/>
              </a:rPr>
              <a:t>модернизации судов.</a:t>
            </a:r>
          </a:p>
          <a:p>
            <a:pPr marL="0" lvl="2">
              <a:spcAft>
                <a:spcPts val="1200"/>
              </a:spcAft>
            </a:pPr>
            <a:endParaRPr lang="ru-RU" sz="1200" dirty="0"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0754" y="1014238"/>
            <a:ext cx="8832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Aft>
                <a:spcPts val="1200"/>
              </a:spcAft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Судостроительный завод «Вымпел» имеет лицензию на проектирование и способен самостоятельно создавать проекты судов водоизмещением до 3 000 тонн, согласовать проекты во всех надзорных органах и пройти любые технические экспертизы.</a:t>
            </a:r>
            <a:endParaRPr lang="ru-RU" sz="12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46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ЭКСПОРТНЫЕ ПОСТАВКИ</a:t>
            </a:r>
            <a:endParaRPr lang="en-US" dirty="0"/>
          </a:p>
        </p:txBody>
      </p:sp>
      <p:pic>
        <p:nvPicPr>
          <p:cNvPr id="3" name="Picture 3" descr="C:\Users\das.sm\Downloads\Флаги\Ира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982" y="2788977"/>
            <a:ext cx="1188562" cy="713137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7" descr="C:\Users\das.sm\Downloads\Флаги\Лив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3738" y="1780865"/>
            <a:ext cx="1185656" cy="713137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8" descr="C:\Users\das.sm\Downloads\Флаги\Мадагаска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3736" y="2788977"/>
            <a:ext cx="1188562" cy="713137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12" descr="C:\Users\das.sm\Downloads\Флаги\Румын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738" y="2788977"/>
            <a:ext cx="1190310" cy="713137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13" descr="C:\Users\das.sm\Downloads\Флаги\Сир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9984" y="1780865"/>
            <a:ext cx="1185656" cy="713137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15" descr="C:\Users\das.sm\Downloads\Флаги\Турци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9982" y="3751250"/>
            <a:ext cx="1188562" cy="713137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6" descr="C:\Users\das.sm\Downloads\Флаги\Финляндия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9982" y="844761"/>
            <a:ext cx="1188562" cy="713137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17" descr="C:\Users\das.sm\Downloads\Флаги\Эфиопия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3736" y="3751250"/>
            <a:ext cx="1188562" cy="713137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8" descr="C:\Users\das.sm\Downloads\Флаги\Югославия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0738" y="3751250"/>
            <a:ext cx="1190310" cy="713137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9" descr="C:\Users\das.sm\Downloads\Флаги\Алжир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3736" y="844761"/>
            <a:ext cx="1188562" cy="713137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21" descr="C:\Users\das.sm\Downloads\Флаги\Болгария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0737" y="1780865"/>
            <a:ext cx="1187398" cy="713137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4" descr="C:\Users\das.sm\Downloads\Флаги\Германия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0738" y="844761"/>
            <a:ext cx="1190310" cy="713137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28"/>
          <p:cNvSpPr>
            <a:spLocks noChangeArrowheads="1"/>
          </p:cNvSpPr>
          <p:nvPr/>
        </p:nvSpPr>
        <p:spPr bwMode="auto">
          <a:xfrm>
            <a:off x="180737" y="1564295"/>
            <a:ext cx="955113" cy="19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bIns="0">
            <a:spAutoFit/>
          </a:bodyPr>
          <a:lstStyle/>
          <a:p>
            <a:pPr eaLnBrk="1" hangingPunct="1"/>
            <a:r>
              <a:rPr lang="ru-RU" sz="1000" dirty="0">
                <a:solidFill>
                  <a:schemeClr val="bg1"/>
                </a:solidFill>
                <a:latin typeface="Arial" charset="0"/>
              </a:rPr>
              <a:t>ГДР 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" name="Прямоугольник 29"/>
          <p:cNvSpPr>
            <a:spLocks noChangeArrowheads="1"/>
          </p:cNvSpPr>
          <p:nvPr/>
        </p:nvSpPr>
        <p:spPr bwMode="auto">
          <a:xfrm>
            <a:off x="180737" y="2501602"/>
            <a:ext cx="1513369" cy="19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bIns="0">
            <a:spAutoFit/>
          </a:bodyPr>
          <a:lstStyle/>
          <a:p>
            <a:pPr eaLnBrk="1" hangingPunct="1"/>
            <a:r>
              <a:rPr lang="ru-RU" sz="1000" dirty="0">
                <a:solidFill>
                  <a:schemeClr val="bg1"/>
                </a:solidFill>
                <a:latin typeface="Arial" charset="0"/>
              </a:rPr>
              <a:t>Болгария</a:t>
            </a:r>
          </a:p>
        </p:txBody>
      </p:sp>
      <p:sp>
        <p:nvSpPr>
          <p:cNvPr id="17" name="Прямоугольник 30"/>
          <p:cNvSpPr>
            <a:spLocks noChangeArrowheads="1"/>
          </p:cNvSpPr>
          <p:nvPr/>
        </p:nvSpPr>
        <p:spPr bwMode="auto">
          <a:xfrm>
            <a:off x="180737" y="3509193"/>
            <a:ext cx="1596846" cy="19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bIns="0">
            <a:spAutoFit/>
          </a:bodyPr>
          <a:lstStyle/>
          <a:p>
            <a:pPr eaLnBrk="1" hangingPunct="1"/>
            <a:r>
              <a:rPr lang="ru-RU" sz="1000" dirty="0">
                <a:solidFill>
                  <a:schemeClr val="bg1"/>
                </a:solidFill>
                <a:latin typeface="Arial" charset="0"/>
              </a:rPr>
              <a:t>Румыния</a:t>
            </a:r>
          </a:p>
        </p:txBody>
      </p:sp>
      <p:sp>
        <p:nvSpPr>
          <p:cNvPr id="18" name="Прямоугольник 31"/>
          <p:cNvSpPr>
            <a:spLocks noChangeArrowheads="1"/>
          </p:cNvSpPr>
          <p:nvPr/>
        </p:nvSpPr>
        <p:spPr bwMode="auto">
          <a:xfrm>
            <a:off x="180737" y="4470945"/>
            <a:ext cx="2308661" cy="19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bIns="0">
            <a:spAutoFit/>
          </a:bodyPr>
          <a:lstStyle/>
          <a:p>
            <a:pPr eaLnBrk="1" hangingPunct="1"/>
            <a:r>
              <a:rPr lang="ru-RU" sz="1000" dirty="0">
                <a:solidFill>
                  <a:schemeClr val="bg1"/>
                </a:solidFill>
                <a:latin typeface="Arial" charset="0"/>
              </a:rPr>
              <a:t>Югославия</a:t>
            </a:r>
          </a:p>
        </p:txBody>
      </p:sp>
      <p:sp>
        <p:nvSpPr>
          <p:cNvPr id="19" name="Прямоугольник 33"/>
          <p:cNvSpPr>
            <a:spLocks noChangeArrowheads="1"/>
          </p:cNvSpPr>
          <p:nvPr/>
        </p:nvSpPr>
        <p:spPr bwMode="auto">
          <a:xfrm>
            <a:off x="1719982" y="1564295"/>
            <a:ext cx="1584169" cy="19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bIns="0">
            <a:spAutoFit/>
          </a:bodyPr>
          <a:lstStyle/>
          <a:p>
            <a:pPr eaLnBrk="1" hangingPunct="1"/>
            <a:r>
              <a:rPr lang="ru-RU" sz="1000" dirty="0">
                <a:solidFill>
                  <a:schemeClr val="bg1"/>
                </a:solidFill>
                <a:latin typeface="Arial" charset="0"/>
              </a:rPr>
              <a:t>Финляндия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" name="Прямоугольник 34"/>
          <p:cNvSpPr>
            <a:spLocks noChangeArrowheads="1"/>
          </p:cNvSpPr>
          <p:nvPr/>
        </p:nvSpPr>
        <p:spPr bwMode="auto">
          <a:xfrm>
            <a:off x="1719981" y="2501602"/>
            <a:ext cx="1089921" cy="19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bIns="0">
            <a:spAutoFit/>
          </a:bodyPr>
          <a:lstStyle/>
          <a:p>
            <a:pPr eaLnBrk="1" hangingPunct="1"/>
            <a:r>
              <a:rPr lang="ru-RU" sz="1000" dirty="0">
                <a:solidFill>
                  <a:schemeClr val="bg1"/>
                </a:solidFill>
                <a:latin typeface="Arial" charset="0"/>
              </a:rPr>
              <a:t>Сирия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" name="Прямоугольник 35"/>
          <p:cNvSpPr>
            <a:spLocks noChangeArrowheads="1"/>
          </p:cNvSpPr>
          <p:nvPr/>
        </p:nvSpPr>
        <p:spPr bwMode="auto">
          <a:xfrm>
            <a:off x="1719982" y="3509193"/>
            <a:ext cx="962099" cy="19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bIns="0">
            <a:spAutoFit/>
          </a:bodyPr>
          <a:lstStyle/>
          <a:p>
            <a:pPr eaLnBrk="1" hangingPunct="1"/>
            <a:r>
              <a:rPr lang="ru-RU" sz="1000" dirty="0">
                <a:solidFill>
                  <a:schemeClr val="bg1"/>
                </a:solidFill>
                <a:latin typeface="Arial" charset="0"/>
              </a:rPr>
              <a:t>Ирак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" name="Прямоугольник 36"/>
          <p:cNvSpPr>
            <a:spLocks noChangeArrowheads="1"/>
          </p:cNvSpPr>
          <p:nvPr/>
        </p:nvSpPr>
        <p:spPr bwMode="auto">
          <a:xfrm>
            <a:off x="1719981" y="4470945"/>
            <a:ext cx="1580879" cy="19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bIns="0">
            <a:spAutoFit/>
          </a:bodyPr>
          <a:lstStyle/>
          <a:p>
            <a:pPr eaLnBrk="1" hangingPunct="1"/>
            <a:r>
              <a:rPr lang="ru-RU" sz="1000" dirty="0">
                <a:solidFill>
                  <a:schemeClr val="bg1"/>
                </a:solidFill>
                <a:latin typeface="Arial" charset="0"/>
              </a:rPr>
              <a:t>Турция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" name="Прямоугольник 37"/>
          <p:cNvSpPr>
            <a:spLocks noChangeArrowheads="1"/>
          </p:cNvSpPr>
          <p:nvPr/>
        </p:nvSpPr>
        <p:spPr bwMode="auto">
          <a:xfrm>
            <a:off x="3233736" y="1564295"/>
            <a:ext cx="1001222" cy="19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bIns="0">
            <a:spAutoFit/>
          </a:bodyPr>
          <a:lstStyle/>
          <a:p>
            <a:pPr eaLnBrk="1" hangingPunct="1"/>
            <a:r>
              <a:rPr lang="ru-RU" sz="1000" dirty="0">
                <a:solidFill>
                  <a:schemeClr val="bg1"/>
                </a:solidFill>
                <a:latin typeface="Arial" charset="0"/>
              </a:rPr>
              <a:t>Алжир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Прямоугольник 38"/>
          <p:cNvSpPr>
            <a:spLocks noChangeArrowheads="1"/>
          </p:cNvSpPr>
          <p:nvPr/>
        </p:nvSpPr>
        <p:spPr bwMode="auto">
          <a:xfrm>
            <a:off x="3232149" y="3509193"/>
            <a:ext cx="1187245" cy="19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bIns="0">
            <a:spAutoFit/>
          </a:bodyPr>
          <a:lstStyle/>
          <a:p>
            <a:pPr eaLnBrk="1" hangingPunct="1"/>
            <a:r>
              <a:rPr lang="ru-RU" sz="1000" dirty="0">
                <a:solidFill>
                  <a:schemeClr val="bg1"/>
                </a:solidFill>
                <a:latin typeface="Arial" charset="0"/>
              </a:rPr>
              <a:t>Мадагаскар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" name="Прямоугольник 39"/>
          <p:cNvSpPr>
            <a:spLocks noChangeArrowheads="1"/>
          </p:cNvSpPr>
          <p:nvPr/>
        </p:nvSpPr>
        <p:spPr bwMode="auto">
          <a:xfrm>
            <a:off x="3232149" y="4470945"/>
            <a:ext cx="1187245" cy="19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bIns="0">
            <a:spAutoFit/>
          </a:bodyPr>
          <a:lstStyle/>
          <a:p>
            <a:pPr eaLnBrk="1" hangingPunct="1"/>
            <a:r>
              <a:rPr lang="ru-RU" sz="1000" dirty="0">
                <a:solidFill>
                  <a:schemeClr val="bg1"/>
                </a:solidFill>
                <a:latin typeface="Arial" charset="0"/>
              </a:rPr>
              <a:t>Эфиопия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6" name="Прямоугольник 50"/>
          <p:cNvSpPr>
            <a:spLocks noChangeArrowheads="1"/>
          </p:cNvSpPr>
          <p:nvPr/>
        </p:nvSpPr>
        <p:spPr bwMode="auto">
          <a:xfrm>
            <a:off x="3255961" y="2501602"/>
            <a:ext cx="1067828" cy="19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bIns="0">
            <a:spAutoFit/>
          </a:bodyPr>
          <a:lstStyle/>
          <a:p>
            <a:pPr eaLnBrk="1" hangingPunct="1"/>
            <a:r>
              <a:rPr lang="ru-RU" sz="1000" dirty="0">
                <a:solidFill>
                  <a:schemeClr val="bg1"/>
                </a:solidFill>
                <a:latin typeface="Arial" charset="0"/>
              </a:rPr>
              <a:t>Ливия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7" name="Picture 2" descr="C:\Users\das.sm\Downloads\Флаги\Индия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87869" y="2788431"/>
            <a:ext cx="1188562" cy="713137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4" descr="C:\Users\das.sm\Downloads\Флаги\Китайская Народная Республика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7290" y="844761"/>
            <a:ext cx="1188562" cy="713137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5" descr="C:\Users\das.sm\Downloads\Флаги\Куба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01625" y="3751473"/>
            <a:ext cx="1188562" cy="713137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6" descr="C:\Users\das.sm\Downloads\Флаги\Лаос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77290" y="3751473"/>
            <a:ext cx="1188562" cy="713137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9" descr="C:\Users\das.sm\Downloads\Флаги\Монголия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577290" y="2788431"/>
            <a:ext cx="1188562" cy="713137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10" descr="C:\Users\das.sm\Downloads\Флаги\Перу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087869" y="3751473"/>
            <a:ext cx="1188562" cy="713137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14" descr="C:\Users\das.sm\Downloads\Флаги\Сомали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601625" y="2788431"/>
            <a:ext cx="1188562" cy="713137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22" descr="C:\Users\das.sm\Downloads\Флаги\Венгрия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00039" y="844761"/>
            <a:ext cx="1190310" cy="713137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23" descr="C:\Users\das.sm\Downloads\Флаги\Вьетнам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577292" y="1806649"/>
            <a:ext cx="1185656" cy="713137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25" descr="C:\Users\das.sm\Downloads\Флаги\Йемен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601625" y="1806649"/>
            <a:ext cx="1188562" cy="713137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Прямоугольник 32"/>
          <p:cNvSpPr>
            <a:spLocks noChangeArrowheads="1"/>
          </p:cNvSpPr>
          <p:nvPr/>
        </p:nvSpPr>
        <p:spPr bwMode="auto">
          <a:xfrm>
            <a:off x="7600038" y="1564295"/>
            <a:ext cx="1198832" cy="19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bIns="0">
            <a:spAutoFit/>
          </a:bodyPr>
          <a:lstStyle/>
          <a:p>
            <a:pPr eaLnBrk="1" hangingPunct="1"/>
            <a:r>
              <a:rPr lang="ru-RU" sz="1000" dirty="0">
                <a:solidFill>
                  <a:schemeClr val="bg1"/>
                </a:solidFill>
                <a:latin typeface="Arial" charset="0"/>
              </a:rPr>
              <a:t>Венгрия</a:t>
            </a:r>
          </a:p>
        </p:txBody>
      </p:sp>
      <p:sp>
        <p:nvSpPr>
          <p:cNvPr id="38" name="Прямоугольник 40"/>
          <p:cNvSpPr>
            <a:spLocks noChangeArrowheads="1"/>
          </p:cNvSpPr>
          <p:nvPr/>
        </p:nvSpPr>
        <p:spPr bwMode="auto">
          <a:xfrm>
            <a:off x="7600038" y="3509280"/>
            <a:ext cx="1197309" cy="19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bIns="0">
            <a:spAutoFit/>
          </a:bodyPr>
          <a:lstStyle/>
          <a:p>
            <a:pPr eaLnBrk="1" hangingPunct="1"/>
            <a:r>
              <a:rPr lang="ru-RU" sz="1000" dirty="0">
                <a:solidFill>
                  <a:schemeClr val="bg1"/>
                </a:solidFill>
                <a:latin typeface="Arial" charset="0"/>
              </a:rPr>
              <a:t>Сомали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9" name="Прямоугольник 41"/>
          <p:cNvSpPr>
            <a:spLocks noChangeArrowheads="1"/>
          </p:cNvSpPr>
          <p:nvPr/>
        </p:nvSpPr>
        <p:spPr bwMode="auto">
          <a:xfrm>
            <a:off x="4575702" y="1564295"/>
            <a:ext cx="918885" cy="19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bIns="0">
            <a:spAutoFit/>
          </a:bodyPr>
          <a:lstStyle/>
          <a:p>
            <a:pPr eaLnBrk="1" hangingPunct="1"/>
            <a:r>
              <a:rPr lang="ru-RU" sz="1000" dirty="0">
                <a:solidFill>
                  <a:schemeClr val="bg1"/>
                </a:solidFill>
                <a:latin typeface="Arial" charset="0"/>
              </a:rPr>
              <a:t>Китай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0" name="Прямоугольник 42"/>
          <p:cNvSpPr>
            <a:spLocks noChangeArrowheads="1"/>
          </p:cNvSpPr>
          <p:nvPr/>
        </p:nvSpPr>
        <p:spPr bwMode="auto">
          <a:xfrm>
            <a:off x="4575702" y="2526183"/>
            <a:ext cx="1402908" cy="19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bIns="0">
            <a:spAutoFit/>
          </a:bodyPr>
          <a:lstStyle/>
          <a:p>
            <a:pPr eaLnBrk="1" hangingPunct="1"/>
            <a:r>
              <a:rPr lang="ru-RU" sz="1000" dirty="0">
                <a:solidFill>
                  <a:schemeClr val="bg1"/>
                </a:solidFill>
                <a:latin typeface="Arial" charset="0"/>
              </a:rPr>
              <a:t>Вьетнам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1" name="Прямоугольник 43"/>
          <p:cNvSpPr>
            <a:spLocks noChangeArrowheads="1"/>
          </p:cNvSpPr>
          <p:nvPr/>
        </p:nvSpPr>
        <p:spPr bwMode="auto">
          <a:xfrm>
            <a:off x="4575702" y="3509280"/>
            <a:ext cx="1185937" cy="19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bIns="0">
            <a:spAutoFit/>
          </a:bodyPr>
          <a:lstStyle/>
          <a:p>
            <a:pPr eaLnBrk="1" hangingPunct="1"/>
            <a:r>
              <a:rPr lang="ru-RU" sz="1000" dirty="0">
                <a:solidFill>
                  <a:schemeClr val="bg1"/>
                </a:solidFill>
                <a:latin typeface="Arial" charset="0"/>
              </a:rPr>
              <a:t>Монголия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2" name="Прямоугольник 44"/>
          <p:cNvSpPr>
            <a:spLocks noChangeArrowheads="1"/>
          </p:cNvSpPr>
          <p:nvPr/>
        </p:nvSpPr>
        <p:spPr bwMode="auto">
          <a:xfrm>
            <a:off x="4575701" y="4471168"/>
            <a:ext cx="1161561" cy="19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bIns="0">
            <a:spAutoFit/>
          </a:bodyPr>
          <a:lstStyle/>
          <a:p>
            <a:pPr eaLnBrk="1" hangingPunct="1"/>
            <a:r>
              <a:rPr lang="ru-RU" sz="1000" dirty="0">
                <a:solidFill>
                  <a:schemeClr val="bg1"/>
                </a:solidFill>
                <a:latin typeface="Arial" charset="0"/>
              </a:rPr>
              <a:t>Лаос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" name="Прямоугольник 45"/>
          <p:cNvSpPr>
            <a:spLocks noChangeArrowheads="1"/>
          </p:cNvSpPr>
          <p:nvPr/>
        </p:nvSpPr>
        <p:spPr bwMode="auto">
          <a:xfrm>
            <a:off x="7600037" y="4471168"/>
            <a:ext cx="1142282" cy="19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bIns="0">
            <a:spAutoFit/>
          </a:bodyPr>
          <a:lstStyle/>
          <a:p>
            <a:pPr eaLnBrk="1" hangingPunct="1"/>
            <a:r>
              <a:rPr lang="ru-RU" sz="1000" dirty="0">
                <a:solidFill>
                  <a:schemeClr val="bg1"/>
                </a:solidFill>
                <a:latin typeface="Arial" charset="0"/>
              </a:rPr>
              <a:t>Куба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" name="Прямоугольник 46"/>
          <p:cNvSpPr>
            <a:spLocks noChangeArrowheads="1"/>
          </p:cNvSpPr>
          <p:nvPr/>
        </p:nvSpPr>
        <p:spPr bwMode="auto">
          <a:xfrm>
            <a:off x="6087869" y="4471168"/>
            <a:ext cx="1185658" cy="19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bIns="0">
            <a:spAutoFit/>
          </a:bodyPr>
          <a:lstStyle/>
          <a:p>
            <a:pPr eaLnBrk="1" hangingPunct="1"/>
            <a:r>
              <a:rPr lang="ru-RU" sz="1000" dirty="0">
                <a:solidFill>
                  <a:schemeClr val="bg1"/>
                </a:solidFill>
                <a:latin typeface="Arial" charset="0"/>
              </a:rPr>
              <a:t>Перу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5" name="Прямоугольник 47"/>
          <p:cNvSpPr>
            <a:spLocks noChangeArrowheads="1"/>
          </p:cNvSpPr>
          <p:nvPr/>
        </p:nvSpPr>
        <p:spPr bwMode="auto">
          <a:xfrm>
            <a:off x="6087869" y="3509280"/>
            <a:ext cx="1185658" cy="19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bIns="0">
            <a:spAutoFit/>
          </a:bodyPr>
          <a:lstStyle/>
          <a:p>
            <a:pPr eaLnBrk="1" hangingPunct="1"/>
            <a:r>
              <a:rPr lang="ru-RU" sz="1000" dirty="0">
                <a:solidFill>
                  <a:schemeClr val="bg1"/>
                </a:solidFill>
                <a:latin typeface="Arial" charset="0"/>
              </a:rPr>
              <a:t>Индия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6" name="Picture 11" descr="C:\Users\das.sm\Downloads\Флаги\Польша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087869" y="1806649"/>
            <a:ext cx="1188562" cy="713137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Прямоугольник 48"/>
          <p:cNvSpPr>
            <a:spLocks noChangeArrowheads="1"/>
          </p:cNvSpPr>
          <p:nvPr/>
        </p:nvSpPr>
        <p:spPr bwMode="auto">
          <a:xfrm>
            <a:off x="6087869" y="2526183"/>
            <a:ext cx="1185658" cy="19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bIns="0">
            <a:spAutoFit/>
          </a:bodyPr>
          <a:lstStyle/>
          <a:p>
            <a:pPr eaLnBrk="1" hangingPunct="1"/>
            <a:r>
              <a:rPr lang="ru-RU" sz="1000" dirty="0">
                <a:solidFill>
                  <a:schemeClr val="bg1"/>
                </a:solidFill>
                <a:latin typeface="Arial" charset="0"/>
              </a:rPr>
              <a:t>Польша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8" name="Picture 20" descr="C:\Users\das.sm\Downloads\Флаги\Ангола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087871" y="843558"/>
            <a:ext cx="1185656" cy="713137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9" name="Прямоугольник 49"/>
          <p:cNvSpPr>
            <a:spLocks noChangeArrowheads="1"/>
          </p:cNvSpPr>
          <p:nvPr/>
        </p:nvSpPr>
        <p:spPr bwMode="auto">
          <a:xfrm>
            <a:off x="6087869" y="1564295"/>
            <a:ext cx="1185658" cy="19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bIns="0">
            <a:spAutoFit/>
          </a:bodyPr>
          <a:lstStyle/>
          <a:p>
            <a:pPr eaLnBrk="1" hangingPunct="1"/>
            <a:r>
              <a:rPr lang="ru-RU" sz="1000" dirty="0">
                <a:solidFill>
                  <a:schemeClr val="bg1"/>
                </a:solidFill>
                <a:latin typeface="Arial" charset="0"/>
              </a:rPr>
              <a:t>Ангола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0" name="Прямоугольник 51"/>
          <p:cNvSpPr>
            <a:spLocks noChangeArrowheads="1"/>
          </p:cNvSpPr>
          <p:nvPr/>
        </p:nvSpPr>
        <p:spPr bwMode="auto">
          <a:xfrm>
            <a:off x="7601625" y="2526183"/>
            <a:ext cx="1126743" cy="19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bIns="0">
            <a:spAutoFit/>
          </a:bodyPr>
          <a:lstStyle/>
          <a:p>
            <a:pPr eaLnBrk="1" hangingPunct="1"/>
            <a:r>
              <a:rPr lang="ru-RU" sz="1000" dirty="0">
                <a:solidFill>
                  <a:schemeClr val="bg1"/>
                </a:solidFill>
                <a:latin typeface="Arial" charset="0"/>
              </a:rPr>
              <a:t>Йемен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188982" y="4664283"/>
            <a:ext cx="8847513" cy="720303"/>
          </a:xfrm>
          <a:prstGeom prst="rect">
            <a:avLst/>
          </a:prstGeom>
          <a:noFill/>
          <a:ln w="19050">
            <a:noFill/>
          </a:ln>
          <a:effectLst/>
        </p:spPr>
        <p:txBody>
          <a:bodyPr lIns="0" tIns="0" rIns="0" bIns="0" anchor="t"/>
          <a:lstStyle/>
          <a:p>
            <a:pPr marL="0" lvl="2" algn="just">
              <a:spcAft>
                <a:spcPts val="1200"/>
              </a:spcAft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Arial" charset="0"/>
              </a:rPr>
              <a:t>               </a:t>
            </a:r>
            <a:r>
              <a:rPr lang="ru-RU" sz="1200" dirty="0" smtClean="0">
                <a:solidFill>
                  <a:schemeClr val="bg1"/>
                </a:solidFill>
                <a:latin typeface="Arial" charset="0"/>
              </a:rPr>
              <a:t>За </a:t>
            </a:r>
            <a:r>
              <a:rPr lang="ru-RU" sz="1200" dirty="0">
                <a:solidFill>
                  <a:schemeClr val="bg1"/>
                </a:solidFill>
                <a:latin typeface="Arial" charset="0"/>
              </a:rPr>
              <a:t>последние 40 лет свыше 1800 катеров </a:t>
            </a:r>
            <a:r>
              <a:rPr lang="ru-RU" sz="1200" dirty="0" smtClean="0">
                <a:solidFill>
                  <a:schemeClr val="bg1"/>
                </a:solidFill>
                <a:latin typeface="Arial" charset="0"/>
              </a:rPr>
              <a:t>было </a:t>
            </a:r>
            <a:r>
              <a:rPr lang="ru-RU" sz="1200" dirty="0">
                <a:solidFill>
                  <a:schemeClr val="bg1"/>
                </a:solidFill>
                <a:latin typeface="Arial" charset="0"/>
              </a:rPr>
              <a:t>поставлено в более чем </a:t>
            </a:r>
            <a:r>
              <a:rPr lang="ru-RU" sz="1200" dirty="0" smtClean="0">
                <a:solidFill>
                  <a:schemeClr val="bg1"/>
                </a:solidFill>
                <a:latin typeface="Arial" charset="0"/>
              </a:rPr>
              <a:t>20 </a:t>
            </a:r>
            <a:r>
              <a:rPr lang="ru-RU" sz="1200" dirty="0">
                <a:solidFill>
                  <a:schemeClr val="bg1"/>
                </a:solidFill>
                <a:latin typeface="Arial" charset="0"/>
              </a:rPr>
              <a:t>стран Европы, </a:t>
            </a:r>
            <a:r>
              <a:rPr lang="ru-RU" sz="1200" dirty="0" smtClean="0">
                <a:solidFill>
                  <a:schemeClr val="bg1"/>
                </a:solidFill>
                <a:latin typeface="Arial" charset="0"/>
              </a:rPr>
              <a:t>Ближнего </a:t>
            </a:r>
            <a:r>
              <a:rPr lang="ru-RU" sz="1200" dirty="0">
                <a:solidFill>
                  <a:schemeClr val="bg1"/>
                </a:solidFill>
                <a:latin typeface="Arial" charset="0"/>
              </a:rPr>
              <a:t>Востока, Юго-Восточной Азии, Африки </a:t>
            </a:r>
            <a:r>
              <a:rPr lang="ru-RU" sz="1200" dirty="0" smtClean="0">
                <a:solidFill>
                  <a:schemeClr val="bg1"/>
                </a:solidFill>
                <a:latin typeface="Arial" charset="0"/>
              </a:rPr>
              <a:t>и </a:t>
            </a:r>
            <a:r>
              <a:rPr lang="ru-RU" sz="1200" dirty="0">
                <a:solidFill>
                  <a:schemeClr val="bg1"/>
                </a:solidFill>
                <a:latin typeface="Arial" charset="0"/>
              </a:rPr>
              <a:t>Южной </a:t>
            </a:r>
            <a:r>
              <a:rPr lang="ru-RU" sz="1200" dirty="0" smtClean="0">
                <a:solidFill>
                  <a:schemeClr val="bg1"/>
                </a:solidFill>
                <a:latin typeface="Arial" charset="0"/>
              </a:rPr>
              <a:t>Америки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ПРОДУКЦИЯ ВОЕННОГО НАЗНАЧЕНИЯ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67017" y="2091106"/>
            <a:ext cx="1656000" cy="6972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rIns="0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bg1"/>
                </a:solidFill>
                <a:latin typeface="Arial" pitchFamily="34" charset="0"/>
              </a:rPr>
              <a:t>Малое гидрографическое судно Проект </a:t>
            </a:r>
            <a:r>
              <a:rPr lang="ru-RU" sz="900" b="1" dirty="0" smtClean="0">
                <a:solidFill>
                  <a:schemeClr val="bg1"/>
                </a:solidFill>
                <a:latin typeface="Arial" pitchFamily="34" charset="0"/>
              </a:rPr>
              <a:t>19910Э</a:t>
            </a:r>
            <a:endParaRPr lang="ru-RU" sz="900" b="1" dirty="0">
              <a:solidFill>
                <a:schemeClr val="bg1"/>
              </a:solidFill>
              <a:latin typeface="Arial" pitchFamily="34" charset="0"/>
            </a:endParaRPr>
          </a:p>
          <a:p>
            <a:pPr marL="87313" indent="-87313" eaLnBrk="1" fontAlgn="auto" hangingPunct="1">
              <a:spcBef>
                <a:spcPts val="4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ru-RU" sz="900" dirty="0">
                <a:solidFill>
                  <a:schemeClr val="bg1"/>
                </a:solidFill>
                <a:latin typeface="Arial" pitchFamily="34" charset="0"/>
              </a:rPr>
              <a:t>Водоизмещение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900" dirty="0">
                <a:solidFill>
                  <a:schemeClr val="bg1"/>
                </a:solidFill>
                <a:latin typeface="Arial" pitchFamily="34" charset="0"/>
              </a:rPr>
              <a:t>1200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900" dirty="0">
                <a:solidFill>
                  <a:schemeClr val="bg1"/>
                </a:solidFill>
                <a:latin typeface="Arial" pitchFamily="34" charset="0"/>
              </a:rPr>
              <a:t>т</a:t>
            </a:r>
            <a:endParaRPr lang="en-US" sz="900" dirty="0">
              <a:solidFill>
                <a:schemeClr val="bg1"/>
              </a:solidFill>
              <a:latin typeface="Arial" pitchFamily="34" charset="0"/>
            </a:endParaRPr>
          </a:p>
          <a:p>
            <a:pPr marL="87313" lvl="1" indent="-8731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ru-RU" sz="900" dirty="0">
                <a:solidFill>
                  <a:schemeClr val="bg1"/>
                </a:solidFill>
                <a:latin typeface="Arial" pitchFamily="34" charset="0"/>
              </a:rPr>
              <a:t>Скорость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900" dirty="0">
                <a:solidFill>
                  <a:schemeClr val="bg1"/>
                </a:solidFill>
                <a:latin typeface="Arial" pitchFamily="34" charset="0"/>
              </a:rPr>
              <a:t>12,5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900" dirty="0" smtClean="0">
                <a:solidFill>
                  <a:schemeClr val="bg1"/>
                </a:solidFill>
                <a:latin typeface="Arial" pitchFamily="34" charset="0"/>
              </a:rPr>
              <a:t>узлов</a:t>
            </a:r>
            <a:r>
              <a:rPr lang="en-US" sz="9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endParaRPr lang="en-US" sz="9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54646" y="2091106"/>
            <a:ext cx="1656000" cy="6972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rIns="0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bg1"/>
                </a:solidFill>
                <a:latin typeface="Arial" pitchFamily="34" charset="0"/>
              </a:rPr>
              <a:t>Ракетный катер «Молния»</a:t>
            </a:r>
            <a:br>
              <a:rPr lang="ru-RU" sz="900" b="1" dirty="0">
                <a:solidFill>
                  <a:schemeClr val="bg1"/>
                </a:solidFill>
                <a:latin typeface="Arial" pitchFamily="34" charset="0"/>
              </a:rPr>
            </a:br>
            <a:r>
              <a:rPr lang="ru-RU" sz="900" b="1" dirty="0">
                <a:solidFill>
                  <a:schemeClr val="bg1"/>
                </a:solidFill>
                <a:latin typeface="Arial" pitchFamily="34" charset="0"/>
              </a:rPr>
              <a:t>Проект </a:t>
            </a:r>
            <a:r>
              <a:rPr lang="ru-RU" sz="900" b="1" dirty="0" smtClean="0">
                <a:solidFill>
                  <a:schemeClr val="bg1"/>
                </a:solidFill>
                <a:latin typeface="Arial" pitchFamily="34" charset="0"/>
              </a:rPr>
              <a:t>12418</a:t>
            </a:r>
            <a:endParaRPr lang="ru-RU" sz="900" b="1" dirty="0">
              <a:solidFill>
                <a:schemeClr val="bg1"/>
              </a:solidFill>
              <a:latin typeface="Arial" pitchFamily="34" charset="0"/>
            </a:endParaRPr>
          </a:p>
          <a:p>
            <a:pPr marL="87313" lvl="1" indent="-87313" eaLnBrk="1" fontAlgn="auto" hangingPunct="1">
              <a:spcBef>
                <a:spcPts val="4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ru-RU" sz="900" dirty="0">
                <a:solidFill>
                  <a:schemeClr val="bg1"/>
                </a:solidFill>
                <a:latin typeface="Arial" pitchFamily="34" charset="0"/>
              </a:rPr>
              <a:t>Водоизмещение </a:t>
            </a:r>
            <a:r>
              <a:rPr lang="ru-RU" sz="900" dirty="0" smtClean="0">
                <a:solidFill>
                  <a:schemeClr val="bg1"/>
                </a:solidFill>
                <a:latin typeface="Arial" pitchFamily="34" charset="0"/>
              </a:rPr>
              <a:t>580 </a:t>
            </a:r>
            <a:r>
              <a:rPr lang="ru-RU" sz="900" dirty="0">
                <a:solidFill>
                  <a:schemeClr val="bg1"/>
                </a:solidFill>
                <a:latin typeface="Arial" pitchFamily="34" charset="0"/>
              </a:rPr>
              <a:t>т</a:t>
            </a:r>
            <a:endParaRPr lang="en-US" sz="900" dirty="0">
              <a:solidFill>
                <a:schemeClr val="bg1"/>
              </a:solidFill>
              <a:latin typeface="Arial" pitchFamily="34" charset="0"/>
            </a:endParaRPr>
          </a:p>
          <a:p>
            <a:pPr marL="87313" lvl="1" indent="-8731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ru-RU" sz="900" dirty="0">
                <a:solidFill>
                  <a:schemeClr val="bg1"/>
                </a:solidFill>
                <a:latin typeface="Arial" pitchFamily="34" charset="0"/>
              </a:rPr>
              <a:t>Скорость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900" dirty="0" smtClean="0">
                <a:solidFill>
                  <a:schemeClr val="bg1"/>
                </a:solidFill>
                <a:latin typeface="Arial" pitchFamily="34" charset="0"/>
              </a:rPr>
              <a:t>29</a:t>
            </a:r>
            <a:r>
              <a:rPr lang="en-US" sz="9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900" dirty="0" smtClean="0">
                <a:solidFill>
                  <a:schemeClr val="bg1"/>
                </a:solidFill>
                <a:latin typeface="Arial" pitchFamily="34" charset="0"/>
              </a:rPr>
              <a:t>узлов</a:t>
            </a:r>
            <a:r>
              <a:rPr lang="en-US" sz="9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endParaRPr lang="en-US" sz="9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36495" y="4194352"/>
            <a:ext cx="1656000" cy="84090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rIns="0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bg1"/>
                </a:solidFill>
                <a:latin typeface="Arial" pitchFamily="34" charset="0"/>
              </a:rPr>
              <a:t>Скоростной патрульный катер «Мангуст»</a:t>
            </a:r>
            <a:br>
              <a:rPr lang="ru-RU" sz="900" b="1" dirty="0">
                <a:solidFill>
                  <a:schemeClr val="bg1"/>
                </a:solidFill>
                <a:latin typeface="Arial" pitchFamily="34" charset="0"/>
              </a:rPr>
            </a:br>
            <a:r>
              <a:rPr lang="ru-RU" sz="900" b="1" dirty="0">
                <a:solidFill>
                  <a:schemeClr val="bg1"/>
                </a:solidFill>
                <a:latin typeface="Arial" pitchFamily="34" charset="0"/>
              </a:rPr>
              <a:t>Проект </a:t>
            </a:r>
            <a:r>
              <a:rPr lang="ru-RU" sz="900" b="1" dirty="0" smtClean="0">
                <a:solidFill>
                  <a:schemeClr val="bg1"/>
                </a:solidFill>
                <a:latin typeface="Arial" pitchFamily="34" charset="0"/>
              </a:rPr>
              <a:t>12150М</a:t>
            </a:r>
            <a:endParaRPr lang="ru-RU" sz="900" b="1" dirty="0">
              <a:solidFill>
                <a:schemeClr val="bg1"/>
              </a:solidFill>
              <a:latin typeface="Arial" pitchFamily="34" charset="0"/>
            </a:endParaRPr>
          </a:p>
          <a:p>
            <a:pPr marL="87313" indent="-87313" eaLnBrk="1" fontAlgn="auto" hangingPunct="1">
              <a:spcBef>
                <a:spcPts val="4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ru-RU" sz="900" dirty="0">
                <a:solidFill>
                  <a:schemeClr val="bg1"/>
                </a:solidFill>
                <a:latin typeface="Arial" pitchFamily="34" charset="0"/>
              </a:rPr>
              <a:t>Водоизмещение </a:t>
            </a:r>
            <a:r>
              <a:rPr lang="ru-RU" sz="900" dirty="0" smtClean="0">
                <a:solidFill>
                  <a:schemeClr val="bg1"/>
                </a:solidFill>
                <a:latin typeface="Arial" pitchFamily="34" charset="0"/>
              </a:rPr>
              <a:t>32</a:t>
            </a:r>
            <a:r>
              <a:rPr lang="en-US" sz="9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900" dirty="0">
                <a:solidFill>
                  <a:schemeClr val="bg1"/>
                </a:solidFill>
                <a:latin typeface="Arial" pitchFamily="34" charset="0"/>
              </a:rPr>
              <a:t>т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 marL="87313" lvl="1" indent="-8731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ru-RU" sz="900" dirty="0">
                <a:solidFill>
                  <a:schemeClr val="bg1"/>
                </a:solidFill>
                <a:latin typeface="Arial" pitchFamily="34" charset="0"/>
              </a:rPr>
              <a:t>Скорость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</a:rPr>
              <a:t> 50 </a:t>
            </a:r>
            <a:r>
              <a:rPr lang="ru-RU" sz="900" dirty="0">
                <a:solidFill>
                  <a:schemeClr val="bg1"/>
                </a:solidFill>
                <a:latin typeface="Arial" pitchFamily="34" charset="0"/>
              </a:rPr>
              <a:t>узлов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36495" y="2091106"/>
            <a:ext cx="1656000" cy="6972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rIns="0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bg1"/>
                </a:solidFill>
                <a:latin typeface="Arial" pitchFamily="34" charset="0"/>
              </a:rPr>
              <a:t>Большой гидрографический катер Проект </a:t>
            </a:r>
            <a:r>
              <a:rPr lang="ru-RU" sz="900" b="1" dirty="0" smtClean="0">
                <a:solidFill>
                  <a:schemeClr val="bg1"/>
                </a:solidFill>
                <a:latin typeface="Arial" pitchFamily="34" charset="0"/>
              </a:rPr>
              <a:t>19920Э</a:t>
            </a:r>
            <a:endParaRPr lang="ru-RU" sz="900" b="1" dirty="0">
              <a:solidFill>
                <a:schemeClr val="bg1"/>
              </a:solidFill>
              <a:latin typeface="Arial" pitchFamily="34" charset="0"/>
            </a:endParaRPr>
          </a:p>
          <a:p>
            <a:pPr marL="87313" lvl="1" indent="-87313" eaLnBrk="1" fontAlgn="auto" hangingPunct="1">
              <a:spcBef>
                <a:spcPts val="4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ru-RU" sz="900" dirty="0">
                <a:solidFill>
                  <a:schemeClr val="bg1"/>
                </a:solidFill>
                <a:latin typeface="Arial" pitchFamily="34" charset="0"/>
              </a:rPr>
              <a:t>Водоизмещение 320 т</a:t>
            </a:r>
          </a:p>
          <a:p>
            <a:pPr marL="87313" lvl="1" indent="-8731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ru-RU" sz="900" dirty="0">
                <a:solidFill>
                  <a:schemeClr val="bg1"/>
                </a:solidFill>
                <a:latin typeface="Arial" pitchFamily="34" charset="0"/>
              </a:rPr>
              <a:t>Скорость 11 </a:t>
            </a:r>
            <a:r>
              <a:rPr lang="ru-RU" sz="900" dirty="0" smtClean="0">
                <a:solidFill>
                  <a:schemeClr val="bg1"/>
                </a:solidFill>
                <a:latin typeface="Arial" pitchFamily="34" charset="0"/>
              </a:rPr>
              <a:t>узлов</a:t>
            </a:r>
            <a:r>
              <a:rPr lang="en-US" sz="9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endParaRPr lang="ru-RU" sz="9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08352" y="4194352"/>
            <a:ext cx="1656000" cy="84090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rIns="0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bg1"/>
                </a:solidFill>
                <a:latin typeface="Arial" pitchFamily="34" charset="0"/>
              </a:rPr>
              <a:t>Скоростной патрульный катер «Чибис» </a:t>
            </a:r>
            <a:br>
              <a:rPr lang="ru-RU" sz="900" b="1" dirty="0">
                <a:solidFill>
                  <a:schemeClr val="bg1"/>
                </a:solidFill>
                <a:latin typeface="Arial" pitchFamily="34" charset="0"/>
              </a:rPr>
            </a:br>
            <a:r>
              <a:rPr lang="ru-RU" sz="900" b="1" dirty="0">
                <a:solidFill>
                  <a:schemeClr val="bg1"/>
                </a:solidFill>
                <a:latin typeface="Arial" pitchFamily="34" charset="0"/>
              </a:rPr>
              <a:t>Проект 21850 </a:t>
            </a:r>
          </a:p>
          <a:p>
            <a:pPr marL="87313" lvl="1" indent="-87313" eaLnBrk="1" fontAlgn="auto" hangingPunct="1">
              <a:spcBef>
                <a:spcPts val="4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ru-RU" sz="900" dirty="0">
                <a:solidFill>
                  <a:schemeClr val="bg1"/>
                </a:solidFill>
                <a:latin typeface="Arial" pitchFamily="34" charset="0"/>
              </a:rPr>
              <a:t>Водоизмещение 6 т</a:t>
            </a:r>
          </a:p>
          <a:p>
            <a:pPr marL="87313" lvl="1" indent="-8731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ru-RU" sz="900" dirty="0">
                <a:solidFill>
                  <a:schemeClr val="bg1"/>
                </a:solidFill>
                <a:latin typeface="Arial" pitchFamily="34" charset="0"/>
              </a:rPr>
              <a:t>Скорость </a:t>
            </a:r>
            <a:r>
              <a:rPr lang="ru-RU" sz="900" dirty="0" smtClean="0">
                <a:solidFill>
                  <a:schemeClr val="bg1"/>
                </a:solidFill>
                <a:latin typeface="Arial" pitchFamily="34" charset="0"/>
              </a:rPr>
              <a:t>37 </a:t>
            </a:r>
            <a:r>
              <a:rPr lang="ru-RU" sz="900" dirty="0">
                <a:solidFill>
                  <a:schemeClr val="bg1"/>
                </a:solidFill>
                <a:latin typeface="Arial" pitchFamily="34" charset="0"/>
              </a:rPr>
              <a:t>узлов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</a:rPr>
              <a:t> </a:t>
            </a:r>
            <a:endParaRPr lang="ru-RU" sz="9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08352" y="2091106"/>
            <a:ext cx="1656000" cy="6972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rIns="0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latin typeface="Arial" pitchFamily="34" charset="0"/>
              </a:rPr>
              <a:t>Катер специального назначения Проект 21980Э</a:t>
            </a:r>
            <a:endParaRPr lang="ru-RU" sz="900" b="1" dirty="0">
              <a:solidFill>
                <a:schemeClr val="bg1"/>
              </a:solidFill>
              <a:latin typeface="Arial" pitchFamily="34" charset="0"/>
            </a:endParaRPr>
          </a:p>
          <a:p>
            <a:pPr marL="87313" indent="-87313" eaLnBrk="1" fontAlgn="auto" hangingPunct="1">
              <a:spcBef>
                <a:spcPts val="4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ru-RU" sz="900" dirty="0">
                <a:solidFill>
                  <a:schemeClr val="bg1"/>
                </a:solidFill>
                <a:latin typeface="Arial" pitchFamily="34" charset="0"/>
              </a:rPr>
              <a:t>Водоизмещение 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</a:rPr>
              <a:t>138 </a:t>
            </a:r>
            <a:r>
              <a:rPr lang="ru-RU" sz="900" dirty="0">
                <a:solidFill>
                  <a:schemeClr val="bg1"/>
                </a:solidFill>
                <a:latin typeface="Arial" pitchFamily="34" charset="0"/>
              </a:rPr>
              <a:t>т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 marL="87313" lvl="1" indent="-8731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ru-RU" sz="900" dirty="0">
                <a:solidFill>
                  <a:schemeClr val="bg1"/>
                </a:solidFill>
                <a:latin typeface="Arial" pitchFamily="34" charset="0"/>
              </a:rPr>
              <a:t>Скорость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</a:rPr>
              <a:t> 23 </a:t>
            </a:r>
            <a:r>
              <a:rPr lang="ru-RU" sz="900" dirty="0">
                <a:solidFill>
                  <a:schemeClr val="bg1"/>
                </a:solidFill>
                <a:latin typeface="Arial" pitchFamily="34" charset="0"/>
              </a:rPr>
              <a:t>узла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388" y="2091106"/>
            <a:ext cx="1656000" cy="6972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rIns="0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bg1"/>
                </a:solidFill>
                <a:latin typeface="Arial" pitchFamily="34" charset="0"/>
              </a:rPr>
              <a:t>Морской транспорт вооружения </a:t>
            </a:r>
            <a:r>
              <a:rPr lang="ru-RU" sz="900" b="1" dirty="0" smtClean="0">
                <a:solidFill>
                  <a:schemeClr val="bg1"/>
                </a:solidFill>
                <a:latin typeface="Arial" pitchFamily="34" charset="0"/>
              </a:rPr>
              <a:t>Проект </a:t>
            </a:r>
            <a:r>
              <a:rPr lang="ru-RU" sz="900" b="1" dirty="0">
                <a:solidFill>
                  <a:schemeClr val="bg1"/>
                </a:solidFill>
                <a:latin typeface="Arial" pitchFamily="34" charset="0"/>
              </a:rPr>
              <a:t>20360М </a:t>
            </a:r>
          </a:p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ru-RU" sz="900" dirty="0">
                <a:solidFill>
                  <a:schemeClr val="bg1"/>
                </a:solidFill>
                <a:latin typeface="Arial" pitchFamily="34" charset="0"/>
              </a:rPr>
              <a:t>Водоизмещение </a:t>
            </a:r>
            <a:r>
              <a:rPr lang="ru-RU" sz="900" dirty="0" smtClean="0">
                <a:solidFill>
                  <a:schemeClr val="bg1"/>
                </a:solidFill>
                <a:latin typeface="Arial" pitchFamily="34" charset="0"/>
              </a:rPr>
              <a:t>3600 </a:t>
            </a:r>
            <a:r>
              <a:rPr lang="ru-RU" sz="900" dirty="0" smtClean="0">
                <a:solidFill>
                  <a:schemeClr val="bg1"/>
                </a:solidFill>
                <a:latin typeface="Arial" pitchFamily="34" charset="0"/>
              </a:rPr>
              <a:t>т</a:t>
            </a:r>
            <a:br>
              <a:rPr lang="ru-RU" sz="900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ru-RU" sz="900" dirty="0" smtClean="0">
                <a:solidFill>
                  <a:schemeClr val="bg1"/>
                </a:solidFill>
                <a:latin typeface="Arial" pitchFamily="34" charset="0"/>
              </a:rPr>
              <a:t>Скорость </a:t>
            </a:r>
            <a:r>
              <a:rPr lang="ru-RU" sz="900" dirty="0">
                <a:solidFill>
                  <a:schemeClr val="bg1"/>
                </a:solidFill>
                <a:latin typeface="Arial" pitchFamily="34" charset="0"/>
              </a:rPr>
              <a:t>12 </a:t>
            </a:r>
            <a:r>
              <a:rPr lang="ru-RU" sz="900" dirty="0" smtClean="0">
                <a:solidFill>
                  <a:schemeClr val="bg1"/>
                </a:solidFill>
                <a:latin typeface="Arial" pitchFamily="34" charset="0"/>
              </a:rPr>
              <a:t>узлов</a:t>
            </a:r>
            <a:endParaRPr lang="en-US" sz="9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67017" y="4179933"/>
            <a:ext cx="1656000" cy="84090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rIns="0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bg1"/>
                </a:solidFill>
                <a:latin typeface="Arial" pitchFamily="34" charset="0"/>
              </a:rPr>
              <a:t>Патрульный катер</a:t>
            </a:r>
            <a:br>
              <a:rPr lang="ru-RU" sz="900" b="1" dirty="0">
                <a:solidFill>
                  <a:schemeClr val="bg1"/>
                </a:solidFill>
                <a:latin typeface="Arial" pitchFamily="34" charset="0"/>
              </a:rPr>
            </a:br>
            <a:r>
              <a:rPr lang="ru-RU" sz="900" b="1" dirty="0">
                <a:solidFill>
                  <a:schemeClr val="bg1"/>
                </a:solidFill>
                <a:latin typeface="Arial" pitchFamily="34" charset="0"/>
              </a:rPr>
              <a:t>Проект </a:t>
            </a:r>
            <a:r>
              <a:rPr lang="ru-RU" sz="900" b="1" dirty="0" smtClean="0">
                <a:solidFill>
                  <a:schemeClr val="bg1"/>
                </a:solidFill>
                <a:latin typeface="Arial" pitchFamily="34" charset="0"/>
              </a:rPr>
              <a:t>1496М1Э (речной)</a:t>
            </a:r>
            <a:br>
              <a:rPr lang="ru-RU" sz="900" b="1" dirty="0" smtClean="0">
                <a:solidFill>
                  <a:schemeClr val="bg1"/>
                </a:solidFill>
                <a:latin typeface="Arial" pitchFamily="34" charset="0"/>
              </a:rPr>
            </a:br>
            <a:endParaRPr lang="ru-RU" sz="900" b="1" dirty="0">
              <a:solidFill>
                <a:schemeClr val="bg1"/>
              </a:solidFill>
              <a:latin typeface="Arial" pitchFamily="34" charset="0"/>
            </a:endParaRPr>
          </a:p>
          <a:p>
            <a:pPr marL="87313" indent="-87313" eaLnBrk="1" fontAlgn="auto" hangingPunct="1">
              <a:spcBef>
                <a:spcPts val="4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ru-RU" sz="900" dirty="0">
                <a:solidFill>
                  <a:schemeClr val="bg1"/>
                </a:solidFill>
                <a:latin typeface="Arial" pitchFamily="34" charset="0"/>
              </a:rPr>
              <a:t>Водоизмещение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900" dirty="0" smtClean="0">
                <a:solidFill>
                  <a:schemeClr val="bg1"/>
                </a:solidFill>
                <a:latin typeface="Arial" pitchFamily="34" charset="0"/>
              </a:rPr>
              <a:t>1</a:t>
            </a:r>
            <a:r>
              <a:rPr lang="ru-RU" sz="900" dirty="0" smtClean="0">
                <a:solidFill>
                  <a:schemeClr val="bg1"/>
                </a:solidFill>
                <a:latin typeface="Arial" pitchFamily="34" charset="0"/>
              </a:rPr>
              <a:t>30</a:t>
            </a:r>
            <a:r>
              <a:rPr lang="en-US" sz="9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900" dirty="0">
                <a:solidFill>
                  <a:schemeClr val="bg1"/>
                </a:solidFill>
                <a:latin typeface="Arial" pitchFamily="34" charset="0"/>
              </a:rPr>
              <a:t>т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 marL="87313" lvl="1" indent="-8731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ru-RU" sz="900" dirty="0">
                <a:solidFill>
                  <a:schemeClr val="bg1"/>
                </a:solidFill>
                <a:latin typeface="Arial" pitchFamily="34" charset="0"/>
              </a:rPr>
              <a:t>Скорость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900" dirty="0" smtClean="0">
                <a:solidFill>
                  <a:schemeClr val="bg1"/>
                </a:solidFill>
                <a:latin typeface="Arial" pitchFamily="34" charset="0"/>
              </a:rPr>
              <a:t>18</a:t>
            </a:r>
            <a:r>
              <a:rPr lang="en-US" sz="9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900" dirty="0">
                <a:solidFill>
                  <a:schemeClr val="bg1"/>
                </a:solidFill>
                <a:latin typeface="Arial" pitchFamily="34" charset="0"/>
              </a:rPr>
              <a:t>узлов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388" y="4194352"/>
            <a:ext cx="1656000" cy="84090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rIns="0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latin typeface="Arial" pitchFamily="34" charset="0"/>
              </a:rPr>
              <a:t>Патрульный катер</a:t>
            </a:r>
            <a:r>
              <a:rPr lang="ru-RU" sz="900" b="1" dirty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ru-RU" sz="900" b="1" dirty="0">
                <a:solidFill>
                  <a:schemeClr val="bg1"/>
                </a:solidFill>
                <a:latin typeface="Arial" pitchFamily="34" charset="0"/>
              </a:rPr>
            </a:br>
            <a:r>
              <a:rPr lang="ru-RU" sz="900" b="1" dirty="0">
                <a:solidFill>
                  <a:schemeClr val="bg1"/>
                </a:solidFill>
                <a:latin typeface="Arial" pitchFamily="34" charset="0"/>
              </a:rPr>
              <a:t>Проект </a:t>
            </a:r>
            <a:r>
              <a:rPr lang="ru-RU" sz="900" b="1" dirty="0" smtClean="0">
                <a:solidFill>
                  <a:schemeClr val="bg1"/>
                </a:solidFill>
                <a:latin typeface="Arial" pitchFamily="34" charset="0"/>
              </a:rPr>
              <a:t>1496М1Э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87313" indent="-87313" eaLnBrk="1" fontAlgn="auto" hangingPunct="1">
              <a:spcBef>
                <a:spcPts val="4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ru-RU" sz="900" dirty="0" smtClean="0">
                <a:solidFill>
                  <a:schemeClr val="bg1"/>
                </a:solidFill>
                <a:latin typeface="Arial" pitchFamily="34" charset="0"/>
              </a:rPr>
              <a:t>Водоизмещение</a:t>
            </a:r>
            <a:r>
              <a:rPr lang="en-US" sz="9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</a:rPr>
              <a:t>1</a:t>
            </a:r>
            <a:r>
              <a:rPr lang="ru-RU" sz="900" dirty="0" smtClean="0">
                <a:solidFill>
                  <a:schemeClr val="bg1"/>
                </a:solidFill>
                <a:latin typeface="Arial" pitchFamily="34" charset="0"/>
              </a:rPr>
              <a:t>30</a:t>
            </a:r>
            <a:r>
              <a:rPr lang="en-US" sz="9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900" dirty="0">
                <a:solidFill>
                  <a:schemeClr val="bg1"/>
                </a:solidFill>
                <a:latin typeface="Arial" pitchFamily="34" charset="0"/>
              </a:rPr>
              <a:t>т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 marL="87313" lvl="1" indent="-8731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ru-RU" sz="900" dirty="0">
                <a:solidFill>
                  <a:schemeClr val="bg1"/>
                </a:solidFill>
                <a:latin typeface="Arial" pitchFamily="34" charset="0"/>
              </a:rPr>
              <a:t>Скорость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900" dirty="0">
                <a:solidFill>
                  <a:schemeClr val="bg1"/>
                </a:solidFill>
                <a:latin typeface="Arial" pitchFamily="34" charset="0"/>
              </a:rPr>
              <a:t>18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900" dirty="0">
                <a:solidFill>
                  <a:schemeClr val="bg1"/>
                </a:solidFill>
                <a:latin typeface="Arial" pitchFamily="34" charset="0"/>
              </a:rPr>
              <a:t>узлов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54646" y="4179933"/>
            <a:ext cx="1656000" cy="84090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rIns="0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bg1"/>
                </a:solidFill>
                <a:latin typeface="Arial" pitchFamily="34" charset="0"/>
              </a:rPr>
              <a:t>Скоростной патрульный катер «Мангуст»</a:t>
            </a:r>
            <a:br>
              <a:rPr lang="ru-RU" sz="900" b="1" dirty="0">
                <a:solidFill>
                  <a:schemeClr val="bg1"/>
                </a:solidFill>
                <a:latin typeface="Arial" pitchFamily="34" charset="0"/>
              </a:rPr>
            </a:br>
            <a:r>
              <a:rPr lang="ru-RU" sz="900" b="1" dirty="0">
                <a:solidFill>
                  <a:schemeClr val="bg1"/>
                </a:solidFill>
                <a:latin typeface="Arial" pitchFamily="34" charset="0"/>
              </a:rPr>
              <a:t>Проект 12150</a:t>
            </a:r>
          </a:p>
          <a:p>
            <a:pPr marL="87313" indent="-87313" eaLnBrk="1" fontAlgn="auto" hangingPunct="1">
              <a:spcBef>
                <a:spcPts val="4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ru-RU" sz="900" dirty="0">
                <a:solidFill>
                  <a:schemeClr val="bg1"/>
                </a:solidFill>
                <a:latin typeface="Arial" pitchFamily="34" charset="0"/>
              </a:rPr>
              <a:t>Водоизмещение 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</a:rPr>
              <a:t>27 </a:t>
            </a:r>
            <a:r>
              <a:rPr lang="ru-RU" sz="900" dirty="0">
                <a:solidFill>
                  <a:schemeClr val="bg1"/>
                </a:solidFill>
                <a:latin typeface="Arial" pitchFamily="34" charset="0"/>
              </a:rPr>
              <a:t>т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 marL="87313" lvl="1" indent="-8731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ru-RU" sz="900" dirty="0">
                <a:solidFill>
                  <a:schemeClr val="bg1"/>
                </a:solidFill>
                <a:latin typeface="Arial" pitchFamily="34" charset="0"/>
              </a:rPr>
              <a:t>Скорость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</a:rPr>
              <a:t> 50 </a:t>
            </a:r>
            <a:r>
              <a:rPr lang="ru-RU" sz="900" dirty="0">
                <a:solidFill>
                  <a:schemeClr val="bg1"/>
                </a:solidFill>
                <a:latin typeface="Arial" pitchFamily="34" charset="0"/>
              </a:rPr>
              <a:t>узлов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95" y="3076401"/>
            <a:ext cx="1656000" cy="11035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3075567"/>
            <a:ext cx="1658502" cy="11052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987574"/>
            <a:ext cx="1658502" cy="11052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850" y="3074733"/>
            <a:ext cx="1658502" cy="11052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52" y="987574"/>
            <a:ext cx="1656000" cy="110353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95" y="987574"/>
            <a:ext cx="1656000" cy="110353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646" y="3074733"/>
            <a:ext cx="1656000" cy="110353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017" y="987574"/>
            <a:ext cx="1656000" cy="11035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646" y="987574"/>
            <a:ext cx="1656000" cy="110353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017" y="3075567"/>
            <a:ext cx="1658502" cy="11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ПРОДУКЦИЯ ГРАЖДАНСКОГО НАЗНАЧЕНИЯ</a:t>
            </a:r>
          </a:p>
        </p:txBody>
      </p:sp>
      <p:sp>
        <p:nvSpPr>
          <p:cNvPr id="3" name="Прямоугольник 25"/>
          <p:cNvSpPr>
            <a:spLocks noChangeArrowheads="1"/>
          </p:cNvSpPr>
          <p:nvPr/>
        </p:nvSpPr>
        <p:spPr bwMode="auto">
          <a:xfrm>
            <a:off x="5832054" y="3291830"/>
            <a:ext cx="3276450" cy="45672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54000" tIns="0" rIns="54000"/>
          <a:lstStyle/>
          <a:p>
            <a:pPr eaLnBrk="1" hangingPunct="1"/>
            <a:r>
              <a:rPr lang="ru-RU" sz="900" b="1" dirty="0">
                <a:solidFill>
                  <a:schemeClr val="bg1"/>
                </a:solidFill>
                <a:latin typeface="Arial" charset="0"/>
              </a:rPr>
              <a:t>Малый рыболовный </a:t>
            </a:r>
            <a:r>
              <a:rPr lang="ru-RU" sz="900" b="1" dirty="0" smtClean="0">
                <a:solidFill>
                  <a:schemeClr val="bg1"/>
                </a:solidFill>
                <a:latin typeface="Arial" charset="0"/>
              </a:rPr>
              <a:t>траулер рефрижераторный Т30В</a:t>
            </a:r>
          </a:p>
          <a:p>
            <a:pPr eaLnBrk="1" hangingPunct="1"/>
            <a:endParaRPr lang="ru-RU" sz="9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ru-RU" sz="900" dirty="0">
                <a:solidFill>
                  <a:schemeClr val="bg1"/>
                </a:solidFill>
                <a:latin typeface="Arial" charset="0"/>
              </a:rPr>
              <a:t>Водоизмещение</a:t>
            </a:r>
            <a:r>
              <a:rPr lang="en-US" sz="9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</a:rPr>
              <a:t>587</a:t>
            </a:r>
            <a:r>
              <a:rPr lang="en-US" sz="9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900" dirty="0">
                <a:solidFill>
                  <a:schemeClr val="bg1"/>
                </a:solidFill>
                <a:latin typeface="Arial" charset="0"/>
              </a:rPr>
              <a:t>т</a:t>
            </a:r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3134635"/>
            <a:ext cx="2592288" cy="99134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0" rIns="54000"/>
          <a:lstStyle/>
          <a:p>
            <a:pPr algn="ctr">
              <a:defRPr/>
            </a:pPr>
            <a:r>
              <a:rPr lang="ru-RU" sz="900" b="1" dirty="0">
                <a:solidFill>
                  <a:schemeClr val="bg1"/>
                </a:solidFill>
                <a:latin typeface="Arial" pitchFamily="34" charset="0"/>
              </a:rPr>
              <a:t>Морское пассажирское судно на подводных крыльях </a:t>
            </a:r>
            <a:br>
              <a:rPr lang="ru-RU" sz="900" b="1" dirty="0">
                <a:solidFill>
                  <a:schemeClr val="bg1"/>
                </a:solidFill>
                <a:latin typeface="Arial" pitchFamily="34" charset="0"/>
              </a:rPr>
            </a:br>
            <a:r>
              <a:rPr lang="ru-RU" sz="900" b="1" dirty="0">
                <a:solidFill>
                  <a:schemeClr val="bg1"/>
                </a:solidFill>
                <a:latin typeface="Arial" pitchFamily="34" charset="0"/>
              </a:rPr>
              <a:t>«Комета 120М» </a:t>
            </a:r>
            <a:r>
              <a:rPr lang="ru-RU" sz="900" b="1" dirty="0" smtClean="0">
                <a:solidFill>
                  <a:schemeClr val="bg1"/>
                </a:solidFill>
                <a:latin typeface="Arial" pitchFamily="34" charset="0"/>
              </a:rPr>
              <a:t>Проект </a:t>
            </a:r>
            <a:r>
              <a:rPr lang="ru-RU" sz="900" b="1" dirty="0">
                <a:solidFill>
                  <a:schemeClr val="bg1"/>
                </a:solidFill>
                <a:latin typeface="Arial" pitchFamily="34" charset="0"/>
              </a:rPr>
              <a:t>23160</a:t>
            </a:r>
          </a:p>
          <a:p>
            <a:pPr algn="ctr">
              <a:defRPr/>
            </a:pPr>
            <a:r>
              <a:rPr lang="ru-RU" sz="900" b="1" dirty="0" smtClean="0">
                <a:solidFill>
                  <a:schemeClr val="bg1"/>
                </a:solidFill>
                <a:latin typeface="Arial" pitchFamily="34" charset="0"/>
              </a:rPr>
              <a:t>Пассажировместимость 120 человек</a:t>
            </a:r>
            <a:endParaRPr lang="ru-RU" sz="900" b="1" dirty="0">
              <a:solidFill>
                <a:schemeClr val="bg1"/>
              </a:solidFill>
              <a:latin typeface="Arial" pitchFamily="34" charset="0"/>
            </a:endParaRPr>
          </a:p>
          <a:p>
            <a:pPr marL="65485" indent="-65485" algn="ctr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ru-RU" sz="900" dirty="0">
                <a:solidFill>
                  <a:schemeClr val="bg1"/>
                </a:solidFill>
                <a:latin typeface="Arial" pitchFamily="34" charset="0"/>
              </a:rPr>
              <a:t>Водоизмещение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900" dirty="0">
                <a:solidFill>
                  <a:schemeClr val="bg1"/>
                </a:solidFill>
                <a:latin typeface="Arial" pitchFamily="34" charset="0"/>
              </a:rPr>
              <a:t>73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900" dirty="0">
                <a:solidFill>
                  <a:schemeClr val="bg1"/>
                </a:solidFill>
                <a:latin typeface="Arial" pitchFamily="34" charset="0"/>
              </a:rPr>
              <a:t>т</a:t>
            </a:r>
            <a:endParaRPr lang="en-US" sz="9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065" y="915268"/>
            <a:ext cx="3457849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"/>
          <a:stretch/>
        </p:blipFill>
        <p:spPr>
          <a:xfrm>
            <a:off x="35496" y="871615"/>
            <a:ext cx="3092135" cy="2232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3" t="41169" r="16453" b="9442"/>
          <a:stretch/>
        </p:blipFill>
        <p:spPr>
          <a:xfrm>
            <a:off x="2627784" y="2281953"/>
            <a:ext cx="3204270" cy="1788429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620947" y="4134188"/>
            <a:ext cx="3169297" cy="99134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0" rIns="54000"/>
          <a:lstStyle/>
          <a:p>
            <a:pPr algn="ctr">
              <a:defRPr/>
            </a:pPr>
            <a:r>
              <a:rPr lang="ru-RU" sz="900" b="1" dirty="0" smtClean="0">
                <a:solidFill>
                  <a:schemeClr val="bg1"/>
                </a:solidFill>
                <a:latin typeface="Arial" pitchFamily="34" charset="0"/>
              </a:rPr>
              <a:t>Пассажирское </a:t>
            </a:r>
            <a:r>
              <a:rPr lang="ru-RU" sz="900" b="1" dirty="0">
                <a:solidFill>
                  <a:schemeClr val="bg1"/>
                </a:solidFill>
                <a:latin typeface="Arial" pitchFamily="34" charset="0"/>
              </a:rPr>
              <a:t>судно </a:t>
            </a:r>
            <a:r>
              <a:rPr lang="ru-RU" sz="900" b="1" dirty="0" smtClean="0">
                <a:solidFill>
                  <a:schemeClr val="bg1"/>
                </a:solidFill>
                <a:latin typeface="Arial" pitchFamily="34" charset="0"/>
              </a:rPr>
              <a:t>катамаранного типа с динамической разгрузкой подводными </a:t>
            </a:r>
            <a:r>
              <a:rPr lang="ru-RU" sz="900" b="1" dirty="0" err="1" smtClean="0">
                <a:solidFill>
                  <a:schemeClr val="bg1"/>
                </a:solidFill>
                <a:latin typeface="Arial" pitchFamily="34" charset="0"/>
              </a:rPr>
              <a:t>крыльми</a:t>
            </a:r>
            <a:r>
              <a:rPr lang="ru-RU" sz="9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900" b="1" dirty="0" smtClean="0">
                <a:solidFill>
                  <a:schemeClr val="bg1"/>
                </a:solidFill>
                <a:latin typeface="Arial" pitchFamily="34" charset="0"/>
              </a:rPr>
              <a:t>класса река- озеро п</a:t>
            </a:r>
            <a:r>
              <a:rPr lang="ru-RU" sz="900" b="1" dirty="0" smtClean="0">
                <a:solidFill>
                  <a:schemeClr val="bg1"/>
                </a:solidFill>
                <a:latin typeface="Arial" pitchFamily="34" charset="0"/>
              </a:rPr>
              <a:t>роекта </a:t>
            </a:r>
            <a:r>
              <a:rPr lang="ru-RU" sz="900" b="1" dirty="0" smtClean="0">
                <a:solidFill>
                  <a:schemeClr val="bg1"/>
                </a:solidFill>
                <a:latin typeface="Arial" pitchFamily="34" charset="0"/>
              </a:rPr>
              <a:t>«</a:t>
            </a:r>
            <a:r>
              <a:rPr lang="en-US" sz="900" b="1" dirty="0" smtClean="0">
                <a:solidFill>
                  <a:schemeClr val="bg1"/>
                </a:solidFill>
                <a:latin typeface="Arial" pitchFamily="34" charset="0"/>
              </a:rPr>
              <a:t>HSC150B</a:t>
            </a:r>
            <a:r>
              <a:rPr lang="ru-RU" sz="900" b="1" dirty="0" smtClean="0">
                <a:solidFill>
                  <a:schemeClr val="bg1"/>
                </a:solidFill>
                <a:latin typeface="Arial" pitchFamily="34" charset="0"/>
              </a:rPr>
              <a:t>»</a:t>
            </a:r>
            <a:endParaRPr lang="ru-RU" sz="900" b="1" dirty="0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ru-RU" sz="900" b="1" dirty="0" smtClean="0">
                <a:solidFill>
                  <a:schemeClr val="bg1"/>
                </a:solidFill>
                <a:latin typeface="Arial" pitchFamily="34" charset="0"/>
              </a:rPr>
              <a:t>Пассажировместимость 148 человек</a:t>
            </a:r>
            <a:endParaRPr lang="ru-RU" sz="900" b="1" dirty="0">
              <a:solidFill>
                <a:schemeClr val="bg1"/>
              </a:solidFill>
              <a:latin typeface="Arial" pitchFamily="34" charset="0"/>
            </a:endParaRPr>
          </a:p>
          <a:p>
            <a:pPr marL="65485" indent="-65485" algn="ctr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ru-RU" sz="900" dirty="0">
                <a:solidFill>
                  <a:schemeClr val="bg1"/>
                </a:solidFill>
                <a:latin typeface="Arial" pitchFamily="34" charset="0"/>
              </a:rPr>
              <a:t>Водоизмещение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900" dirty="0" smtClean="0">
                <a:solidFill>
                  <a:schemeClr val="bg1"/>
                </a:solidFill>
                <a:latin typeface="Arial" pitchFamily="34" charset="0"/>
              </a:rPr>
              <a:t>103</a:t>
            </a:r>
            <a:r>
              <a:rPr lang="en-US" sz="9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900" dirty="0">
                <a:solidFill>
                  <a:schemeClr val="bg1"/>
                </a:solidFill>
                <a:latin typeface="Arial" pitchFamily="34" charset="0"/>
              </a:rPr>
              <a:t>т</a:t>
            </a:r>
            <a:endParaRPr lang="en-US" sz="9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39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1"/>
          <p:cNvSpPr txBox="1">
            <a:spLocks/>
          </p:cNvSpPr>
          <p:nvPr/>
        </p:nvSpPr>
        <p:spPr>
          <a:xfrm>
            <a:off x="0" y="842963"/>
            <a:ext cx="9144000" cy="3456234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143984" tIns="45715" rIns="143984" bIns="45715" rtlCol="0" anchor="b">
            <a:noAutofit/>
          </a:bodyPr>
          <a:lstStyle/>
          <a:p>
            <a:pPr algn="ctr">
              <a:spcBef>
                <a:spcPct val="50000"/>
              </a:spcBef>
              <a:spcAft>
                <a:spcPts val="600"/>
              </a:spcAft>
              <a:defRPr/>
            </a:pP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203" y="195486"/>
            <a:ext cx="1584301" cy="453228"/>
          </a:xfrm>
          <a:prstGeom prst="rect">
            <a:avLst/>
          </a:prstGeom>
        </p:spPr>
      </p:pic>
      <p:sp>
        <p:nvSpPr>
          <p:cNvPr id="8" name="Заголовок 10"/>
          <p:cNvSpPr>
            <a:spLocks noGrp="1"/>
          </p:cNvSpPr>
          <p:nvPr>
            <p:ph type="ctrTitle"/>
          </p:nvPr>
        </p:nvSpPr>
        <p:spPr>
          <a:xfrm>
            <a:off x="35496" y="-33782"/>
            <a:ext cx="8785226" cy="842963"/>
          </a:xfrm>
        </p:spPr>
        <p:txBody>
          <a:bodyPr lIns="0" tIns="0" rIns="0" bIns="0" rtlCol="0" anchor="ctr">
            <a:noAutofit/>
          </a:bodyPr>
          <a:lstStyle/>
          <a:p>
            <a:r>
              <a:rPr lang="ru-RU" dirty="0" smtClean="0"/>
              <a:t>ПЕРСПЕКТИВНЫЕ СКОРОСТНЫЕ </a:t>
            </a:r>
            <a:r>
              <a:rPr lang="ru-RU" dirty="0" smtClean="0"/>
              <a:t>ПАССАЖИРСКИЕ </a:t>
            </a:r>
            <a:r>
              <a:rPr lang="ru-RU" dirty="0" smtClean="0"/>
              <a:t>СУДА</a:t>
            </a:r>
            <a:endParaRPr lang="ru-RU" sz="1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27" y="2652702"/>
            <a:ext cx="2240473" cy="12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964" y="2647231"/>
            <a:ext cx="2240473" cy="126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28" y="987425"/>
            <a:ext cx="2240473" cy="126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140" y="987425"/>
            <a:ext cx="2240473" cy="1260000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10602" y="990147"/>
            <a:ext cx="1284925" cy="501484"/>
          </a:xfrm>
          <a:prstGeom prst="rect">
            <a:avLst/>
          </a:prstGeom>
          <a:noFill/>
          <a:ln w="19050">
            <a:noFill/>
          </a:ln>
          <a:effectLst/>
        </p:spPr>
        <p:txBody>
          <a:bodyPr lIns="0" tIns="0" rIns="0" bIns="0" anchor="ctr"/>
          <a:lstStyle/>
          <a:p>
            <a:r>
              <a:rPr lang="ru-RU" sz="1200" dirty="0" smtClean="0">
                <a:latin typeface="Arial" charset="0"/>
              </a:rPr>
              <a:t>МОРСКИЕ </a:t>
            </a:r>
            <a:br>
              <a:rPr lang="ru-RU" sz="1200" dirty="0" smtClean="0">
                <a:latin typeface="Arial" charset="0"/>
              </a:rPr>
            </a:br>
            <a:r>
              <a:rPr lang="ru-RU" sz="1200" dirty="0" smtClean="0">
                <a:latin typeface="Arial" charset="0"/>
              </a:rPr>
              <a:t>КАТАМАРАНЫ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10602" y="2649953"/>
            <a:ext cx="1284925" cy="501484"/>
          </a:xfrm>
          <a:prstGeom prst="rect">
            <a:avLst/>
          </a:prstGeom>
          <a:noFill/>
          <a:ln w="19050">
            <a:noFill/>
          </a:ln>
          <a:effectLst/>
        </p:spPr>
        <p:txBody>
          <a:bodyPr lIns="0" tIns="0" rIns="0" bIns="0" anchor="ctr"/>
          <a:lstStyle/>
          <a:p>
            <a:r>
              <a:rPr lang="ru-RU" sz="1200" dirty="0" smtClean="0">
                <a:latin typeface="Arial" charset="0"/>
              </a:rPr>
              <a:t>РЕЧНЫЕ </a:t>
            </a:r>
            <a:br>
              <a:rPr lang="ru-RU" sz="1200" dirty="0" smtClean="0">
                <a:latin typeface="Arial" charset="0"/>
              </a:rPr>
            </a:br>
            <a:r>
              <a:rPr lang="ru-RU" sz="1200" dirty="0" smtClean="0">
                <a:latin typeface="Arial" charset="0"/>
              </a:rPr>
              <a:t>КАТАМАРАНЫ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505871" y="2255668"/>
            <a:ext cx="1284925" cy="324000"/>
          </a:xfrm>
          <a:prstGeom prst="rect">
            <a:avLst/>
          </a:prstGeom>
          <a:noFill/>
          <a:ln w="19050">
            <a:noFill/>
          </a:ln>
          <a:effectLst/>
        </p:spPr>
        <p:txBody>
          <a:bodyPr lIns="0" tIns="0" rIns="0" bIns="0" anchor="ctr"/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HSC150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109834" y="2255668"/>
            <a:ext cx="1284925" cy="324000"/>
          </a:xfrm>
          <a:prstGeom prst="rect">
            <a:avLst/>
          </a:prstGeom>
          <a:noFill/>
          <a:ln w="19050">
            <a:noFill/>
          </a:ln>
          <a:effectLst/>
        </p:spPr>
        <p:txBody>
          <a:bodyPr lIns="0" tIns="0" rIns="0" bIns="0" anchor="ctr"/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HSC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737848" y="2255668"/>
            <a:ext cx="1284925" cy="324000"/>
          </a:xfrm>
          <a:prstGeom prst="rect">
            <a:avLst/>
          </a:prstGeom>
          <a:noFill/>
          <a:ln w="19050">
            <a:noFill/>
          </a:ln>
          <a:effectLst/>
        </p:spPr>
        <p:txBody>
          <a:bodyPr lIns="0" tIns="0" rIns="0" bIns="0" anchor="ctr"/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HSC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505871" y="3915473"/>
            <a:ext cx="1284925" cy="324000"/>
          </a:xfrm>
          <a:prstGeom prst="rect">
            <a:avLst/>
          </a:prstGeom>
          <a:noFill/>
          <a:ln w="19050">
            <a:noFill/>
          </a:ln>
          <a:effectLst/>
        </p:spPr>
        <p:txBody>
          <a:bodyPr lIns="0" tIns="0" rIns="0" bIns="0" anchor="ctr"/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HSC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109834" y="3915473"/>
            <a:ext cx="1284925" cy="324000"/>
          </a:xfrm>
          <a:prstGeom prst="rect">
            <a:avLst/>
          </a:prstGeom>
          <a:noFill/>
          <a:ln w="19050">
            <a:noFill/>
          </a:ln>
          <a:effectLst/>
        </p:spPr>
        <p:txBody>
          <a:bodyPr lIns="0" tIns="0" rIns="0" bIns="0" anchor="ctr"/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HSC80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737848" y="3915473"/>
            <a:ext cx="1284925" cy="324000"/>
          </a:xfrm>
          <a:prstGeom prst="rect">
            <a:avLst/>
          </a:prstGeom>
          <a:noFill/>
          <a:ln w="19050">
            <a:noFill/>
          </a:ln>
          <a:effectLst/>
        </p:spPr>
        <p:txBody>
          <a:bodyPr lIns="0" tIns="0" rIns="0" bIns="0" anchor="ctr"/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HSC150B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796" y="2255668"/>
            <a:ext cx="324000" cy="324000"/>
          </a:xfrm>
          <a:prstGeom prst="rect">
            <a:avLst/>
          </a:prstGeom>
        </p:spPr>
      </p:pic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2956946" y="2255668"/>
            <a:ext cx="763992" cy="324000"/>
          </a:xfrm>
          <a:prstGeom prst="rect">
            <a:avLst/>
          </a:prstGeom>
          <a:noFill/>
          <a:ln w="19050">
            <a:noFill/>
          </a:ln>
          <a:effectLst/>
        </p:spPr>
        <p:txBody>
          <a:bodyPr lIns="0" tIns="0" rIns="0" bIns="0" anchor="ctr"/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135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939" y="2255668"/>
            <a:ext cx="324000" cy="324000"/>
          </a:xfrm>
          <a:prstGeom prst="rect">
            <a:avLst/>
          </a:prstGeom>
        </p:spPr>
      </p:pic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5588089" y="2255668"/>
            <a:ext cx="763992" cy="324000"/>
          </a:xfrm>
          <a:prstGeom prst="rect">
            <a:avLst/>
          </a:prstGeom>
          <a:noFill/>
          <a:ln w="19050">
            <a:noFill/>
          </a:ln>
          <a:effectLst/>
        </p:spPr>
        <p:txBody>
          <a:bodyPr lIns="0" tIns="0" rIns="0" bIns="0" anchor="ctr"/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73" y="2255668"/>
            <a:ext cx="324000" cy="324000"/>
          </a:xfrm>
          <a:prstGeom prst="rect">
            <a:avLst/>
          </a:prstGeom>
        </p:spPr>
      </p:pic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8188923" y="2255668"/>
            <a:ext cx="763992" cy="324000"/>
          </a:xfrm>
          <a:prstGeom prst="rect">
            <a:avLst/>
          </a:prstGeom>
          <a:noFill/>
          <a:ln w="19050">
            <a:noFill/>
          </a:ln>
          <a:effectLst/>
        </p:spPr>
        <p:txBody>
          <a:bodyPr lIns="0" tIns="0" rIns="0" bIns="0" anchor="ctr"/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396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796" y="3915473"/>
            <a:ext cx="324000" cy="324000"/>
          </a:xfrm>
          <a:prstGeom prst="rect">
            <a:avLst/>
          </a:prstGeom>
        </p:spPr>
      </p:pic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2956946" y="3915473"/>
            <a:ext cx="763992" cy="324000"/>
          </a:xfrm>
          <a:prstGeom prst="rect">
            <a:avLst/>
          </a:prstGeom>
          <a:noFill/>
          <a:ln w="19050">
            <a:noFill/>
          </a:ln>
          <a:effectLst/>
        </p:spPr>
        <p:txBody>
          <a:bodyPr lIns="0" tIns="0" rIns="0" bIns="0" anchor="ctr"/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939" y="3915473"/>
            <a:ext cx="324000" cy="324000"/>
          </a:xfrm>
          <a:prstGeom prst="rect">
            <a:avLst/>
          </a:prstGeom>
        </p:spPr>
      </p:pic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5588089" y="3915473"/>
            <a:ext cx="763992" cy="324000"/>
          </a:xfrm>
          <a:prstGeom prst="rect">
            <a:avLst/>
          </a:prstGeom>
          <a:noFill/>
          <a:ln w="19050">
            <a:noFill/>
          </a:ln>
          <a:effectLst/>
        </p:spPr>
        <p:txBody>
          <a:bodyPr lIns="0" tIns="0" rIns="0" bIns="0" anchor="ctr"/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73" y="3915473"/>
            <a:ext cx="324000" cy="324000"/>
          </a:xfrm>
          <a:prstGeom prst="rect">
            <a:avLst/>
          </a:prstGeom>
        </p:spPr>
      </p:pic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8188923" y="3915473"/>
            <a:ext cx="763992" cy="324000"/>
          </a:xfrm>
          <a:prstGeom prst="rect">
            <a:avLst/>
          </a:prstGeom>
          <a:noFill/>
          <a:ln w="19050">
            <a:noFill/>
          </a:ln>
          <a:effectLst/>
        </p:spPr>
        <p:txBody>
          <a:bodyPr lIns="0" tIns="0" rIns="0" bIns="0" anchor="ctr"/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148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193217" y="4409144"/>
            <a:ext cx="4018743" cy="505769"/>
          </a:xfrm>
          <a:prstGeom prst="rect">
            <a:avLst/>
          </a:prstGeom>
          <a:noFill/>
          <a:ln w="19050">
            <a:noFill/>
          </a:ln>
          <a:effectLst/>
        </p:spPr>
        <p:txBody>
          <a:bodyPr lIns="0" tIns="0" rIns="0" bIns="0" anchor="t"/>
          <a:lstStyle/>
          <a:p>
            <a:pPr>
              <a:spcAft>
                <a:spcPts val="450"/>
              </a:spcAft>
            </a:pP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Технология </a:t>
            </a: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пассажирских судов с динамической разгрузкой подводными крыльями является </a:t>
            </a: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новым витком развития скоростных судов. 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4752296" y="4409144"/>
            <a:ext cx="4018743" cy="505769"/>
          </a:xfrm>
          <a:prstGeom prst="rect">
            <a:avLst/>
          </a:prstGeom>
          <a:noFill/>
          <a:ln w="19050">
            <a:noFill/>
          </a:ln>
          <a:effectLst/>
        </p:spPr>
        <p:txBody>
          <a:bodyPr lIns="0" tIns="0" rIns="0" bIns="0" anchor="t"/>
          <a:lstStyle/>
          <a:p>
            <a:pPr>
              <a:spcAft>
                <a:spcPts val="450"/>
              </a:spcAft>
            </a:pP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Современные </a:t>
            </a: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суда серии 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HSC </a:t>
            </a: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способны обеспечить эффективное и бесперебойное функционирование системы пассажирских перевозок.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139" y="2647231"/>
            <a:ext cx="2240474" cy="1260000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179387" y="2647231"/>
            <a:ext cx="878522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964" y="987425"/>
            <a:ext cx="2237705" cy="1260000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179387" y="987425"/>
            <a:ext cx="878522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2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6072</TotalTime>
  <Words>544</Words>
  <Application>Microsoft Office PowerPoint</Application>
  <PresentationFormat>Экран (16:9)</PresentationFormat>
  <Paragraphs>113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О предприятии</vt:lpstr>
      <vt:lpstr>ПРОИЗВОДСТВЕННАЯ БАЗА</vt:lpstr>
      <vt:lpstr>ПРОИЗВОДСТВЕННАЯ БАЗА</vt:lpstr>
      <vt:lpstr>КОНСТРУКТОРСКАЯ БАЗА</vt:lpstr>
      <vt:lpstr>ЭКСПОРТНЫЕ ПОСТАВКИ</vt:lpstr>
      <vt:lpstr>ПРОДУКЦИЯ ВОЕННОГО НАЗНАЧЕНИЯ</vt:lpstr>
      <vt:lpstr>ПРОДУКЦИЯ ГРАЖДАНСКОГО НАЗНАЧЕНИЯ</vt:lpstr>
      <vt:lpstr>ПЕРСПЕКТИВНЫЕ СКОРОСТНЫЕ ПАССАЖИРСКИЕ СУДА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Скоростное пассажирское судно проекта HSC150B</dc:title>
  <dc:creator>Гашев</dc:creator>
  <cp:keywords>Катамаран проекта HSC150B</cp:keywords>
  <cp:lastModifiedBy>Ваничев Максим Михайлович</cp:lastModifiedBy>
  <cp:revision>400</cp:revision>
  <cp:lastPrinted>2023-04-10T07:48:01Z</cp:lastPrinted>
  <dcterms:created xsi:type="dcterms:W3CDTF">2017-09-29T11:03:12Z</dcterms:created>
  <dcterms:modified xsi:type="dcterms:W3CDTF">2023-06-04T18:10:56Z</dcterms:modified>
</cp:coreProperties>
</file>